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1.xml" ContentType="application/vnd.openxmlformats-officedocument.presentationml.notesSlide+xml"/>
  <Override PartName="/ppt/ink/ink9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4" r:id="rId3"/>
    <p:sldId id="319" r:id="rId4"/>
    <p:sldId id="317" r:id="rId5"/>
    <p:sldId id="309" r:id="rId6"/>
    <p:sldId id="310" r:id="rId7"/>
    <p:sldId id="311" r:id="rId8"/>
    <p:sldId id="312" r:id="rId9"/>
    <p:sldId id="320" r:id="rId10"/>
    <p:sldId id="318" r:id="rId11"/>
    <p:sldId id="280" r:id="rId12"/>
    <p:sldId id="314" r:id="rId13"/>
    <p:sldId id="315" r:id="rId14"/>
    <p:sldId id="321" r:id="rId15"/>
    <p:sldId id="308" r:id="rId16"/>
    <p:sldId id="316" r:id="rId17"/>
    <p:sldId id="30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1250AE-D0A0-4E51-857B-CCEFCF6064AB}">
          <p14:sldIdLst>
            <p14:sldId id="256"/>
            <p14:sldId id="284"/>
          </p14:sldIdLst>
        </p14:section>
        <p14:section name="Pathophysiologic actions of ET-1 &amp; ANG 11" id="{B4CE723F-FCAD-4CBD-9F68-B0F05FC25FF1}">
          <p14:sldIdLst>
            <p14:sldId id="319"/>
            <p14:sldId id="317"/>
            <p14:sldId id="309"/>
            <p14:sldId id="310"/>
            <p14:sldId id="311"/>
            <p14:sldId id="312"/>
          </p14:sldIdLst>
        </p14:section>
        <p14:section name="ET-1 &amp; ANG II Interactions" id="{B02738D0-5220-458C-9ACF-1EDF94975C55}">
          <p14:sldIdLst>
            <p14:sldId id="320"/>
            <p14:sldId id="318"/>
            <p14:sldId id="280"/>
            <p14:sldId id="314"/>
            <p14:sldId id="315"/>
          </p14:sldIdLst>
        </p14:section>
        <p14:section name="Combined effect of ET-1 &amp; ANG II" id="{EE17B1BE-3D78-49A1-B406-923D1EA94D8E}">
          <p14:sldIdLst>
            <p14:sldId id="321"/>
            <p14:sldId id="308"/>
            <p14:sldId id="316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F0C010-A424-6253-B098-5762F406395F}" name="Lissa Armstrong" initials="LA" userId="S::Lissa.Armstrong@globalservs.com::f5953cd0-b6e9-444f-8a50-45b9b37e5bda" providerId="AD"/>
  <p188:author id="{9B26D42C-AD34-8FD5-A26A-FE60BA01ADAA}" name="Martin Fox" initials="MF" userId="S::martin.fox@globalservs.com::a2cfda2d-c79f-4dc1-9705-f1a237e1424d" providerId="AD"/>
  <p188:author id="{1A120E55-BD54-E441-1339-ED44A1B80350}" name="Abbie Macbeth" initials="AM" userId="S::abbie.macbeth@globalservs.com::ef6be3b3-c793-469d-aa3a-471244c5d426" providerId="AD"/>
  <p188:author id="{5680ECE1-5338-C158-C492-66FE79135133}" name="Puck de Roos" initials="PdR" userId="S::puck.de-roos@globalservs.com::64a97bef-da42-4e1c-97e5-363560278d9c" providerId="AD"/>
  <p188:author id="{D68AEDE4-9794-BC56-B0AF-8AA8A4308EF7}" name="Ethan Dowling-Membrado" initials="EDM" userId="S::ethan.dowling-membra@globalservs.com::0573076e-4be5-417d-b1d8-016fde0c9898" providerId="AD"/>
  <p188:author id="{048B19FB-8C2B-01B1-14E4-3D648FC5F035}" name="Sarah Didone" initials="SD" userId="S::sarah.didone@globalservs.com::a93a1bac-6f2e-42ae-bae0-b483a5ad884b" providerId="AD"/>
  <p188:author id="{6BA5E8FC-B776-1B69-DC00-2C2954DEB5E0}" name="Grace Brown" initials="GB" userId="S::grace.brown@globalservs.com::d308d361-b596-4c6e-91ee-8ba2cb370d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040"/>
    <a:srgbClr val="000000"/>
    <a:srgbClr val="7F7F7F"/>
    <a:srgbClr val="45126D"/>
    <a:srgbClr val="005556"/>
    <a:srgbClr val="959595"/>
    <a:srgbClr val="FDFEFE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napToGrid="0">
      <p:cViewPr>
        <p:scale>
          <a:sx n="75" d="100"/>
          <a:sy n="75" d="100"/>
        </p:scale>
        <p:origin x="628" y="-652"/>
      </p:cViewPr>
      <p:guideLst>
        <p:guide orient="horz" pos="4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6FFB1-8640-4F54-AEAF-2A33FE57C12C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778876-9A62-4149-8D72-3A5248BE66AA}">
      <dgm:prSet phldrT="[Text]" custT="1"/>
      <dgm:spPr>
        <a:gradFill rotWithShape="0">
          <a:gsLst>
            <a:gs pos="0">
              <a:schemeClr val="accent1"/>
            </a:gs>
            <a:gs pos="100000">
              <a:schemeClr val="accent3"/>
            </a:gs>
          </a:gsLst>
          <a:lin ang="9000000" scaled="0"/>
        </a:gradFill>
      </dgm:spPr>
      <dgm:t>
        <a:bodyPr/>
        <a:lstStyle/>
        <a:p>
          <a:pPr algn="ctr"/>
          <a:r>
            <a:rPr lang="en-GB" sz="3200" b="1">
              <a:solidFill>
                <a:schemeClr val="bg1"/>
              </a:solidFill>
            </a:rPr>
            <a:t>ET-1</a:t>
          </a:r>
        </a:p>
      </dgm:t>
    </dgm:pt>
    <dgm:pt modelId="{3BA27E41-4789-4355-9A7E-F388D88490C3}" type="parTrans" cxnId="{A1F5A904-52D6-483A-BAB0-9350AD956347}">
      <dgm:prSet/>
      <dgm:spPr/>
      <dgm:t>
        <a:bodyPr/>
        <a:lstStyle/>
        <a:p>
          <a:endParaRPr lang="en-GB"/>
        </a:p>
      </dgm:t>
    </dgm:pt>
    <dgm:pt modelId="{5E00D3B0-9982-43A8-8BFC-3776B3260D9F}" type="sibTrans" cxnId="{A1F5A904-52D6-483A-BAB0-9350AD956347}">
      <dgm:prSet/>
      <dgm:spPr/>
      <dgm:t>
        <a:bodyPr/>
        <a:lstStyle/>
        <a:p>
          <a:endParaRPr lang="en-GB"/>
        </a:p>
      </dgm:t>
    </dgm:pt>
    <dgm:pt modelId="{0C53A069-9E78-4851-B867-753526B5B22E}">
      <dgm:prSet phldrT="[Text]" custT="1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/>
            </a:gs>
          </a:gsLst>
          <a:lin ang="9000000" scaled="0"/>
        </a:gradFill>
      </dgm:spPr>
      <dgm:t>
        <a:bodyPr/>
        <a:lstStyle/>
        <a:p>
          <a:pPr algn="ctr"/>
          <a:r>
            <a:rPr lang="en-GB" sz="3200" b="1">
              <a:solidFill>
                <a:schemeClr val="bg1"/>
              </a:solidFill>
            </a:rPr>
            <a:t>ANG II</a:t>
          </a:r>
        </a:p>
      </dgm:t>
    </dgm:pt>
    <dgm:pt modelId="{F08AE283-2505-4D36-821F-BFDA1F5C46AF}" type="parTrans" cxnId="{74D5B9DB-75DF-490C-8F73-9AD256075A96}">
      <dgm:prSet/>
      <dgm:spPr/>
      <dgm:t>
        <a:bodyPr/>
        <a:lstStyle/>
        <a:p>
          <a:endParaRPr lang="en-GB"/>
        </a:p>
      </dgm:t>
    </dgm:pt>
    <dgm:pt modelId="{86BE695E-301B-431C-805B-75B8E4C53219}" type="sibTrans" cxnId="{74D5B9DB-75DF-490C-8F73-9AD256075A96}">
      <dgm:prSet/>
      <dgm:spPr/>
      <dgm:t>
        <a:bodyPr/>
        <a:lstStyle/>
        <a:p>
          <a:endParaRPr lang="en-GB"/>
        </a:p>
      </dgm:t>
    </dgm:pt>
    <dgm:pt modelId="{4DB1EEE9-1D3C-4694-8BD5-17287AF44678}" type="pres">
      <dgm:prSet presAssocID="{F4D6FFB1-8640-4F54-AEAF-2A33FE57C12C}" presName="Name0" presStyleCnt="0">
        <dgm:presLayoutVars>
          <dgm:chMax val="2"/>
          <dgm:chPref val="2"/>
          <dgm:animLvl val="lvl"/>
        </dgm:presLayoutVars>
      </dgm:prSet>
      <dgm:spPr/>
    </dgm:pt>
    <dgm:pt modelId="{FC486727-520A-4C74-9BEE-4DDFF8E085C5}" type="pres">
      <dgm:prSet presAssocID="{F4D6FFB1-8640-4F54-AEAF-2A33FE57C12C}" presName="LeftText" presStyleLbl="revTx" presStyleIdx="0" presStyleCnt="0">
        <dgm:presLayoutVars>
          <dgm:bulletEnabled val="1"/>
        </dgm:presLayoutVars>
      </dgm:prSet>
      <dgm:spPr/>
    </dgm:pt>
    <dgm:pt modelId="{D3A38962-B25A-41EC-9F7A-5CC923E6B76D}" type="pres">
      <dgm:prSet presAssocID="{F4D6FFB1-8640-4F54-AEAF-2A33FE57C12C}" presName="LeftNode" presStyleLbl="bgImgPlace1" presStyleIdx="0" presStyleCnt="2" custScaleX="144060" custLinFactNeighborX="-34706" custLinFactNeighborY="1354">
        <dgm:presLayoutVars>
          <dgm:chMax val="2"/>
          <dgm:chPref val="2"/>
        </dgm:presLayoutVars>
      </dgm:prSet>
      <dgm:spPr/>
    </dgm:pt>
    <dgm:pt modelId="{AC420B40-57E3-440A-9B6B-332AA9303408}" type="pres">
      <dgm:prSet presAssocID="{F4D6FFB1-8640-4F54-AEAF-2A33FE57C12C}" presName="RightText" presStyleLbl="revTx" presStyleIdx="0" presStyleCnt="0">
        <dgm:presLayoutVars>
          <dgm:bulletEnabled val="1"/>
        </dgm:presLayoutVars>
      </dgm:prSet>
      <dgm:spPr/>
    </dgm:pt>
    <dgm:pt modelId="{FCA2C29C-3481-480F-A2D8-B34D304243DE}" type="pres">
      <dgm:prSet presAssocID="{F4D6FFB1-8640-4F54-AEAF-2A33FE57C12C}" presName="RightNode" presStyleLbl="bgImgPlace1" presStyleIdx="1" presStyleCnt="2" custScaleX="160412" custLinFactNeighborX="33154" custLinFactNeighborY="1180">
        <dgm:presLayoutVars>
          <dgm:chMax val="0"/>
          <dgm:chPref val="0"/>
        </dgm:presLayoutVars>
      </dgm:prSet>
      <dgm:spPr/>
    </dgm:pt>
    <dgm:pt modelId="{2D1DE88D-C4CC-4F6B-9CA7-2CEF8D846AAF}" type="pres">
      <dgm:prSet presAssocID="{F4D6FFB1-8640-4F54-AEAF-2A33FE57C12C}" presName="TopArrow" presStyleLbl="node1" presStyleIdx="0" presStyleCnt="2" custLinFactNeighborY="-3480"/>
      <dgm:spPr>
        <a:gradFill rotWithShape="0">
          <a:gsLst>
            <a:gs pos="0">
              <a:schemeClr val="accent1"/>
            </a:gs>
            <a:gs pos="100000">
              <a:schemeClr val="accent3"/>
            </a:gs>
          </a:gsLst>
          <a:lin ang="9000000" scaled="0"/>
        </a:gradFill>
        <a:ln>
          <a:noFill/>
        </a:ln>
      </dgm:spPr>
    </dgm:pt>
    <dgm:pt modelId="{71C5C364-64AD-4AD5-8BDA-A2AFCBAA4126}" type="pres">
      <dgm:prSet presAssocID="{F4D6FFB1-8640-4F54-AEAF-2A33FE57C12C}" presName="BottomArrow" presStyleLbl="node1" presStyleIdx="1" presStyleCnt="2" custLinFactNeighborY="7578"/>
      <dgm:spPr>
        <a:gradFill rotWithShape="0">
          <a:gsLst>
            <a:gs pos="0">
              <a:schemeClr val="accent2"/>
            </a:gs>
            <a:gs pos="100000">
              <a:schemeClr val="tx1"/>
            </a:gs>
          </a:gsLst>
          <a:lin ang="9000000" scaled="0"/>
        </a:gradFill>
        <a:ln>
          <a:noFill/>
        </a:ln>
      </dgm:spPr>
    </dgm:pt>
  </dgm:ptLst>
  <dgm:cxnLst>
    <dgm:cxn modelId="{A1F5A904-52D6-483A-BAB0-9350AD956347}" srcId="{F4D6FFB1-8640-4F54-AEAF-2A33FE57C12C}" destId="{A7778876-9A62-4149-8D72-3A5248BE66AA}" srcOrd="0" destOrd="0" parTransId="{3BA27E41-4789-4355-9A7E-F388D88490C3}" sibTransId="{5E00D3B0-9982-43A8-8BFC-3776B3260D9F}"/>
    <dgm:cxn modelId="{C7205141-18D0-4892-B508-C59C9EED7FA5}" type="presOf" srcId="{A7778876-9A62-4149-8D72-3A5248BE66AA}" destId="{FC486727-520A-4C74-9BEE-4DDFF8E085C5}" srcOrd="0" destOrd="0" presId="urn:microsoft.com/office/officeart/2009/layout/ReverseList"/>
    <dgm:cxn modelId="{4FCDB461-3971-481C-98F1-BC9D5E28AAD9}" type="presOf" srcId="{A7778876-9A62-4149-8D72-3A5248BE66AA}" destId="{D3A38962-B25A-41EC-9F7A-5CC923E6B76D}" srcOrd="1" destOrd="0" presId="urn:microsoft.com/office/officeart/2009/layout/ReverseList"/>
    <dgm:cxn modelId="{CBBAC8A0-35A1-462F-9577-C1E48F29B7A8}" type="presOf" srcId="{0C53A069-9E78-4851-B867-753526B5B22E}" destId="{AC420B40-57E3-440A-9B6B-332AA9303408}" srcOrd="0" destOrd="0" presId="urn:microsoft.com/office/officeart/2009/layout/ReverseList"/>
    <dgm:cxn modelId="{74D5B9DB-75DF-490C-8F73-9AD256075A96}" srcId="{F4D6FFB1-8640-4F54-AEAF-2A33FE57C12C}" destId="{0C53A069-9E78-4851-B867-753526B5B22E}" srcOrd="1" destOrd="0" parTransId="{F08AE283-2505-4D36-821F-BFDA1F5C46AF}" sibTransId="{86BE695E-301B-431C-805B-75B8E4C53219}"/>
    <dgm:cxn modelId="{69E4ACEC-1D0C-4829-9B64-2FF5A63A167E}" type="presOf" srcId="{F4D6FFB1-8640-4F54-AEAF-2A33FE57C12C}" destId="{4DB1EEE9-1D3C-4694-8BD5-17287AF44678}" srcOrd="0" destOrd="0" presId="urn:microsoft.com/office/officeart/2009/layout/ReverseList"/>
    <dgm:cxn modelId="{C53457F6-CF90-4FD8-AD49-1153A3C91B42}" type="presOf" srcId="{0C53A069-9E78-4851-B867-753526B5B22E}" destId="{FCA2C29C-3481-480F-A2D8-B34D304243DE}" srcOrd="1" destOrd="0" presId="urn:microsoft.com/office/officeart/2009/layout/ReverseList"/>
    <dgm:cxn modelId="{C8F368A5-5061-4DAE-BF82-D7582268D91A}" type="presParOf" srcId="{4DB1EEE9-1D3C-4694-8BD5-17287AF44678}" destId="{FC486727-520A-4C74-9BEE-4DDFF8E085C5}" srcOrd="0" destOrd="0" presId="urn:microsoft.com/office/officeart/2009/layout/ReverseList"/>
    <dgm:cxn modelId="{3FDA241D-B000-4990-A370-AE7D09D158F3}" type="presParOf" srcId="{4DB1EEE9-1D3C-4694-8BD5-17287AF44678}" destId="{D3A38962-B25A-41EC-9F7A-5CC923E6B76D}" srcOrd="1" destOrd="0" presId="urn:microsoft.com/office/officeart/2009/layout/ReverseList"/>
    <dgm:cxn modelId="{57E33EAE-F5FD-4E29-962B-83878F64D7FE}" type="presParOf" srcId="{4DB1EEE9-1D3C-4694-8BD5-17287AF44678}" destId="{AC420B40-57E3-440A-9B6B-332AA9303408}" srcOrd="2" destOrd="0" presId="urn:microsoft.com/office/officeart/2009/layout/ReverseList"/>
    <dgm:cxn modelId="{939BBA00-3207-4F75-BB5F-E354776BACC6}" type="presParOf" srcId="{4DB1EEE9-1D3C-4694-8BD5-17287AF44678}" destId="{FCA2C29C-3481-480F-A2D8-B34D304243DE}" srcOrd="3" destOrd="0" presId="urn:microsoft.com/office/officeart/2009/layout/ReverseList"/>
    <dgm:cxn modelId="{0CEC5208-4A64-478E-8E75-8F0EB8940371}" type="presParOf" srcId="{4DB1EEE9-1D3C-4694-8BD5-17287AF44678}" destId="{2D1DE88D-C4CC-4F6B-9CA7-2CEF8D846AAF}" srcOrd="4" destOrd="0" presId="urn:microsoft.com/office/officeart/2009/layout/ReverseList"/>
    <dgm:cxn modelId="{19C85704-F7C3-41DD-8031-BA6CD790E6A0}" type="presParOf" srcId="{4DB1EEE9-1D3C-4694-8BD5-17287AF44678}" destId="{71C5C364-64AD-4AD5-8BDA-A2AFCBAA4126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38962-B25A-41EC-9F7A-5CC923E6B76D}">
      <dsp:nvSpPr>
        <dsp:cNvPr id="0" name=""/>
        <dsp:cNvSpPr/>
      </dsp:nvSpPr>
      <dsp:spPr>
        <a:xfrm rot="16200000">
          <a:off x="153808" y="611668"/>
          <a:ext cx="1741830" cy="15334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/>
            </a:gs>
            <a:gs pos="100000">
              <a:schemeClr val="accent3"/>
            </a:gs>
          </a:gsLst>
          <a:lin ang="90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203200" rIns="182880" bIns="203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>
              <a:solidFill>
                <a:schemeClr val="bg1"/>
              </a:solidFill>
            </a:rPr>
            <a:t>ET-1</a:t>
          </a:r>
        </a:p>
      </dsp:txBody>
      <dsp:txXfrm rot="5400000">
        <a:off x="332875" y="582341"/>
        <a:ext cx="1458566" cy="1592090"/>
      </dsp:txXfrm>
    </dsp:sp>
    <dsp:sp modelId="{FCA2C29C-3481-480F-A2D8-B34D304243DE}">
      <dsp:nvSpPr>
        <dsp:cNvPr id="0" name=""/>
        <dsp:cNvSpPr/>
      </dsp:nvSpPr>
      <dsp:spPr>
        <a:xfrm rot="5400000">
          <a:off x="1988916" y="521608"/>
          <a:ext cx="1741830" cy="1707494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/>
            </a:gs>
          </a:gsLst>
          <a:lin ang="90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>
              <a:solidFill>
                <a:schemeClr val="bg1"/>
              </a:solidFill>
            </a:rPr>
            <a:t>ANG II</a:t>
          </a:r>
        </a:p>
      </dsp:txBody>
      <dsp:txXfrm rot="-5400000">
        <a:off x="2006084" y="587808"/>
        <a:ext cx="1624126" cy="1575094"/>
      </dsp:txXfrm>
    </dsp:sp>
    <dsp:sp modelId="{2D1DE88D-C4CC-4F6B-9CA7-2CEF8D846AAF}">
      <dsp:nvSpPr>
        <dsp:cNvPr id="0" name=""/>
        <dsp:cNvSpPr/>
      </dsp:nvSpPr>
      <dsp:spPr>
        <a:xfrm>
          <a:off x="1394040" y="-38722"/>
          <a:ext cx="1112777" cy="111272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/>
            </a:gs>
            <a:gs pos="100000">
              <a:schemeClr val="accent3"/>
            </a:gs>
          </a:gsLst>
          <a:lin ang="90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5C364-64AD-4AD5-8BDA-A2AFCBAA4126}">
      <dsp:nvSpPr>
        <dsp:cNvPr id="0" name=""/>
        <dsp:cNvSpPr/>
      </dsp:nvSpPr>
      <dsp:spPr>
        <a:xfrm rot="10800000">
          <a:off x="1394040" y="1680932"/>
          <a:ext cx="1112777" cy="111272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2"/>
            </a:gs>
            <a:gs pos="100000">
              <a:schemeClr val="tx1"/>
            </a:gs>
          </a:gsLst>
          <a:lin ang="90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31042F-7FAE-5617-D439-50C3536EE4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07767-EBAC-21A3-83FF-E1780D02BD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65C0-8822-AC40-9470-EE1AA135E852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4BA47-7129-B91E-0066-F65FCAC28F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63AD7-184A-FD1A-A3BE-A2773D3C1C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058FD-E378-1C47-AA0D-8A98B012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1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8:40.1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8:40.1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3:14:21.70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8:40.1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9:28.02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24575,'0'-1'-8191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9:28.52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9:28.86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24575,'5'5'0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9:36.20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 24575,'4'-5'0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1:48:40.10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7C1FB-7B68-6246-9F26-830FB3B20C7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77623-4E22-F646-A146-5CA0996D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90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8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37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9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09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Footnote 2. ‘</a:t>
            </a:r>
            <a:r>
              <a:rPr lang="en-GB" dirty="0" err="1"/>
              <a:t>Tamouza</a:t>
            </a:r>
            <a:r>
              <a:rPr lang="en-GB" dirty="0"/>
              <a:t> H, et al. </a:t>
            </a:r>
            <a:r>
              <a:rPr lang="en-GB" i="1" dirty="0"/>
              <a:t>Kidney in</a:t>
            </a:r>
            <a:r>
              <a:rPr lang="en-GB" i="0" dirty="0"/>
              <a:t>t</a:t>
            </a:r>
            <a:r>
              <a:rPr lang="en-GB" i="1" dirty="0"/>
              <a:t> </a:t>
            </a:r>
            <a:r>
              <a:rPr lang="en-GB" dirty="0"/>
              <a:t>20212;2:1284-96; 3’ –the “T” in “</a:t>
            </a:r>
            <a:r>
              <a:rPr lang="en-GB" i="1" dirty="0"/>
              <a:t>in</a:t>
            </a:r>
            <a:r>
              <a:rPr lang="en-GB" dirty="0"/>
              <a:t>t” isn’t in italics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74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2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77623-4E22-F646-A146-5CA0996D27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8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09BF9-C056-59F8-1C16-89647B5C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783" t="9665" r="17136" b="388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95A765-963F-0CEF-B6B0-E6731063CE6D}"/>
              </a:ext>
            </a:extLst>
          </p:cNvPr>
          <p:cNvSpPr/>
          <p:nvPr userDrawn="1"/>
        </p:nvSpPr>
        <p:spPr>
          <a:xfrm>
            <a:off x="0" y="0"/>
            <a:ext cx="12192000" cy="753822"/>
          </a:xfrm>
          <a:prstGeom prst="rect">
            <a:avLst/>
          </a:prstGeom>
          <a:solidFill>
            <a:srgbClr val="000000">
              <a:alpha val="552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BFBCF864-714E-BDDC-BD2B-C1C6A6F324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9" y="127388"/>
            <a:ext cx="1993392" cy="483127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06CDDC-D45E-ECEF-FC6B-158FDEB46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472" y="2062504"/>
            <a:ext cx="3476158" cy="12049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0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HEADLINE GOES HERE</a:t>
            </a:r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EBBF3D5-3EFF-9563-373F-C5F6977F80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663" y="3301533"/>
            <a:ext cx="3476625" cy="19827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 headline goes here</a:t>
            </a:r>
            <a:endParaRPr lang="en-US"/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3C969DEE-243C-C9DE-35AB-FB36CA5586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78002" y="6015192"/>
            <a:ext cx="2338552" cy="933059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AC30BA-9A78-5072-2460-2F0BFC916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663" y="6393919"/>
            <a:ext cx="3476625" cy="175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>
                <a:effectLst/>
                <a:latin typeface="Montserrat" pitchFamily="2" charset="77"/>
              </a:rPr>
              <a:t>XX-XXX-XXXXXXX | Date of preparation: February 2023 </a:t>
            </a:r>
          </a:p>
        </p:txBody>
      </p:sp>
    </p:spTree>
    <p:extLst>
      <p:ext uri="{BB962C8B-B14F-4D97-AF65-F5344CB8AC3E}">
        <p14:creationId xmlns:p14="http://schemas.microsoft.com/office/powerpoint/2010/main" val="270491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05C4F6-7A1B-C64B-A940-2440FA595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9"/>
          <a:stretch/>
        </p:blipFill>
        <p:spPr>
          <a:xfrm>
            <a:off x="0" y="0"/>
            <a:ext cx="12192000" cy="6163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5D5A76-A8E7-3E78-C16D-088592FA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10515600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3676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61635E-64FE-7377-894A-6A202F26B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9"/>
          <a:stretch/>
        </p:blipFill>
        <p:spPr>
          <a:xfrm>
            <a:off x="0" y="0"/>
            <a:ext cx="12192000" cy="61632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78089E-1FFC-640E-9303-2E1815C9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15DF59-6124-EE9C-A360-917FD3A1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5076463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0E96D3-45BC-39F8-63BE-7A367ECD920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9876" y="1186423"/>
            <a:ext cx="5076463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34341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D817D9-CE41-C606-50BF-BD35A8E83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9"/>
          <a:stretch/>
        </p:blipFill>
        <p:spPr>
          <a:xfrm>
            <a:off x="0" y="0"/>
            <a:ext cx="12192000" cy="61632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78089E-1FFC-640E-9303-2E1815C9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15DF59-6124-EE9C-A360-917FD3A1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5076463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63644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A80FA4-3337-2868-B1B5-F18224767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9"/>
          <a:stretch/>
        </p:blipFill>
        <p:spPr>
          <a:xfrm>
            <a:off x="0" y="0"/>
            <a:ext cx="12192000" cy="61632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296682-B439-29D2-1223-2CA9B191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22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E8E2C-EC9F-9E91-5FC6-6C2974316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9"/>
          <a:stretch/>
        </p:blipFill>
        <p:spPr>
          <a:xfrm>
            <a:off x="0" y="0"/>
            <a:ext cx="12192000" cy="61632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516074-7B08-83EA-322D-B43BA1DD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347"/>
            <a:ext cx="3799369" cy="1031865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448761D7-5F30-FF99-E12A-D35578458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5076"/>
            <a:ext cx="3799369" cy="274637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203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1463-E07D-721F-4A06-02E06E5EF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10105"/>
          <a:stretch/>
        </p:blipFill>
        <p:spPr>
          <a:xfrm>
            <a:off x="0" y="0"/>
            <a:ext cx="12192000" cy="6164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21D770-31E8-3D59-A1E2-C856B846D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10515600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72768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1A174C-70D2-2568-4FD0-3C348F80E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10105"/>
          <a:stretch/>
        </p:blipFill>
        <p:spPr>
          <a:xfrm>
            <a:off x="0" y="0"/>
            <a:ext cx="12192000" cy="616425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790F1F-56D1-ED12-729C-E6DC662D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4708FA-3AF1-80C9-E70A-40C447A3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5076463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781060-8B54-4332-5EDA-F749A1CEA2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9876" y="1186423"/>
            <a:ext cx="5076463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5134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D6435C-9DCA-52D0-B802-3A31B513C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10105"/>
          <a:stretch/>
        </p:blipFill>
        <p:spPr>
          <a:xfrm>
            <a:off x="0" y="0"/>
            <a:ext cx="12192000" cy="616425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790F1F-56D1-ED12-729C-E6DC662D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4708FA-3AF1-80C9-E70A-40C447A3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5076463" cy="43513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9279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5481A-574C-9F39-F45B-6F7592285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10105"/>
          <a:stretch/>
        </p:blipFill>
        <p:spPr>
          <a:xfrm>
            <a:off x="0" y="0"/>
            <a:ext cx="12192000" cy="61642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F97850-F3B7-2F1F-37FC-F16138E3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78A7A65-F00D-4224-1D79-5C917F4F0ABA}"/>
              </a:ext>
            </a:extLst>
          </p:cNvPr>
          <p:cNvSpPr txBox="1">
            <a:spLocks/>
          </p:cNvSpPr>
          <p:nvPr userDrawn="1"/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7CFB24-C711-C243-AE27-7153393D20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97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64BB7-F0FD-15E4-2C76-31A56A641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3CC0A9-74D3-1FEF-C18F-FD0D2E10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347"/>
            <a:ext cx="3799369" cy="1031865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32DB445-AF33-2026-545B-9BFD4C3045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5076"/>
            <a:ext cx="3799369" cy="274637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4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B59AA5-4FBC-84B6-D515-052AF09B3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06CDDC-D45E-ECEF-FC6B-158FDEB46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30" y="2610714"/>
            <a:ext cx="12178370" cy="1348637"/>
          </a:xfrm>
          <a:effectLst>
            <a:outerShdw blurRad="854684" dir="5400000" algn="ctr" rotWithShape="0">
              <a:srgbClr val="000000"/>
            </a:outerShdw>
          </a:effectLst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HEADLINE GOES </a:t>
            </a:r>
            <a:br>
              <a:rPr lang="en-GB"/>
            </a:br>
            <a:r>
              <a:rPr lang="en-GB"/>
              <a:t>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EBBF3D5-3EFF-9563-373F-C5F6977F80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7078" y="4247285"/>
            <a:ext cx="7897844" cy="9556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 headline goes here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57064E-CB5A-6C1D-58F6-F3CD12B810CC}"/>
              </a:ext>
            </a:extLst>
          </p:cNvPr>
          <p:cNvSpPr/>
          <p:nvPr userDrawn="1"/>
        </p:nvSpPr>
        <p:spPr>
          <a:xfrm>
            <a:off x="0" y="0"/>
            <a:ext cx="12192000" cy="753822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F7AB079-35F8-016A-D78A-05C078B52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9" y="127388"/>
            <a:ext cx="1993392" cy="48312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0796025-4676-1B51-361C-69B2FC03CE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78002" y="6015192"/>
            <a:ext cx="2338552" cy="9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38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64BB7-F0FD-15E4-2C76-31A56A641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52653-A97D-5197-ABDE-8DF2859FA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06CDDC-D45E-ECEF-FC6B-158FDEB46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30" y="2610714"/>
            <a:ext cx="12178370" cy="1348637"/>
          </a:xfrm>
          <a:effectLst>
            <a:outerShdw blurRad="854684" dir="5400000" algn="ctr" rotWithShape="0">
              <a:srgbClr val="000000"/>
            </a:outerShdw>
          </a:effectLst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HEADLINE GOES </a:t>
            </a:r>
            <a:br>
              <a:rPr lang="en-GB"/>
            </a:br>
            <a:r>
              <a:rPr lang="en-GB"/>
              <a:t>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EBBF3D5-3EFF-9563-373F-C5F6977F80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7078" y="4247285"/>
            <a:ext cx="7897844" cy="9556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 headline goes here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CC4CA-5686-8C9D-6F33-1B124D962CC8}"/>
              </a:ext>
            </a:extLst>
          </p:cNvPr>
          <p:cNvSpPr/>
          <p:nvPr userDrawn="1"/>
        </p:nvSpPr>
        <p:spPr>
          <a:xfrm>
            <a:off x="0" y="0"/>
            <a:ext cx="12192000" cy="753822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DAFB5D4-20C0-086D-434A-6DF9EF2307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9" y="127388"/>
            <a:ext cx="1993392" cy="483127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2F39DBF-7C05-3C15-62AC-0188AA0F6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78002" y="6015192"/>
            <a:ext cx="2338552" cy="9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6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CDD53454-DCFB-89B4-FE06-6FCD27CC2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423"/>
            <a:ext cx="10515600" cy="43513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0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FF2A0B6-E0B0-9FDA-3F04-65856BA51A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2D8432-43D0-28BA-8005-5B720ADC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05B342-6655-595C-1DDD-14A62222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5076463" cy="43513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0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6E0D0F-700A-DC4A-ECF6-4B2F972B6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9876" y="1186423"/>
            <a:ext cx="5076463" cy="43513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0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270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63B1B81-E893-A3A9-D179-7A5F81A39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2D8432-43D0-28BA-8005-5B720ADC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05B342-6655-595C-1DDD-14A62222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423"/>
            <a:ext cx="5076463" cy="43513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0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736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458B9FE-013C-30F4-5071-02FC89D37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C73C67-E1A5-7677-0D04-1C540675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749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2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76B40EC-6295-5282-6381-CC8DC9EBC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570A8D-045C-401C-F9FE-88FEDBC7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347"/>
            <a:ext cx="3799369" cy="1031865"/>
          </a:xfr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6FE0CC2-D209-16A0-47A7-73656591D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5076"/>
            <a:ext cx="3799369" cy="274637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4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9ECD44C-B963-7863-CD75-88EB5EA7C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" Target="../slides/slid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127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F1188-547D-2B51-487A-F119877FB15B}"/>
              </a:ext>
            </a:extLst>
          </p:cNvPr>
          <p:cNvSpPr/>
          <p:nvPr userDrawn="1"/>
        </p:nvSpPr>
        <p:spPr>
          <a:xfrm>
            <a:off x="0" y="6165177"/>
            <a:ext cx="12191999" cy="69282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57CFB24-C711-C243-AE27-7153393D20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C2530731-BB87-C67F-E709-486F1BD18A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178" y="6320251"/>
            <a:ext cx="150651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2" r:id="rId2"/>
    <p:sldLayoutId id="2147483815" r:id="rId3"/>
    <p:sldLayoutId id="2147483782" r:id="rId4"/>
    <p:sldLayoutId id="2147483784" r:id="rId5"/>
    <p:sldLayoutId id="2147483800" r:id="rId6"/>
    <p:sldLayoutId id="2147483790" r:id="rId7"/>
    <p:sldLayoutId id="2147483803" r:id="rId8"/>
    <p:sldLayoutId id="2147483781" r:id="rId9"/>
    <p:sldLayoutId id="2147483791" r:id="rId10"/>
    <p:sldLayoutId id="2147483792" r:id="rId11"/>
    <p:sldLayoutId id="2147483801" r:id="rId12"/>
    <p:sldLayoutId id="2147483793" r:id="rId13"/>
    <p:sldLayoutId id="2147483795" r:id="rId14"/>
    <p:sldLayoutId id="2147483796" r:id="rId15"/>
    <p:sldLayoutId id="2147483797" r:id="rId16"/>
    <p:sldLayoutId id="2147483802" r:id="rId17"/>
    <p:sldLayoutId id="2147483798" r:id="rId18"/>
    <p:sldLayoutId id="2147483804" r:id="rId19"/>
    <p:sldLayoutId id="214748379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diagramColors" Target="../diagrams/colors1.xml"/><Relationship Id="rId3" Type="http://schemas.openxmlformats.org/officeDocument/2006/relationships/customXml" Target="../ink/ink4.xml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11" Type="http://schemas.openxmlformats.org/officeDocument/2006/relationships/diagramLayout" Target="../diagrams/layout1.xml"/><Relationship Id="rId10" Type="http://schemas.openxmlformats.org/officeDocument/2006/relationships/diagramData" Target="../diagrams/data1.xml"/><Relationship Id="rId9" Type="http://schemas.openxmlformats.org/officeDocument/2006/relationships/image" Target="../media/image160.png"/><Relationship Id="rId14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customXml" Target="../ink/ink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7.xml"/><Relationship Id="rId5" Type="http://schemas.openxmlformats.org/officeDocument/2006/relationships/image" Target="../media/image15.png"/><Relationship Id="rId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customXml" Target="../ink/ink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customXml" Target="../ink/ink3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11" Type="http://schemas.openxmlformats.org/officeDocument/2006/relationships/slide" Target="slide5.xml"/><Relationship Id="rId10" Type="http://schemas.openxmlformats.org/officeDocument/2006/relationships/image" Target="../media/image160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4DD8AF-EFF3-3CAB-D6B8-F38747C06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472" y="1562066"/>
            <a:ext cx="3873654" cy="2089911"/>
          </a:xfrm>
        </p:spPr>
        <p:txBody>
          <a:bodyPr anchor="b">
            <a:noAutofit/>
          </a:bodyPr>
          <a:lstStyle/>
          <a:p>
            <a:r>
              <a:rPr lang="en-GB" sz="2400" dirty="0">
                <a:latin typeface="Montserrat" pitchFamily="2" charset="77"/>
              </a:rPr>
              <a:t>Endothelin-1 (ET-1) </a:t>
            </a:r>
            <a:br>
              <a:rPr lang="en-GB" sz="2400" dirty="0">
                <a:latin typeface="Montserrat" pitchFamily="2" charset="77"/>
              </a:rPr>
            </a:br>
            <a:r>
              <a:rPr lang="en-GB" sz="2400" dirty="0">
                <a:latin typeface="Montserrat" pitchFamily="2" charset="77"/>
              </a:rPr>
              <a:t>and Angiotensin II (ANG II) in IgA Nephropathy (IgAN)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A171C82-2558-D37F-36B3-0174B4721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663" y="6393919"/>
            <a:ext cx="3476625" cy="175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effectLst/>
                <a:latin typeface="Montserrat" pitchFamily="2" charset="77"/>
              </a:rPr>
              <a:t>MED-HQ-SPT-2300018 | </a:t>
            </a:r>
            <a:r>
              <a:rPr lang="en-GB" dirty="0">
                <a:latin typeface="Montserrat" pitchFamily="2" charset="77"/>
              </a:rPr>
              <a:t>September</a:t>
            </a:r>
            <a:r>
              <a:rPr lang="en-GB" dirty="0">
                <a:effectLst/>
                <a:latin typeface="Montserrat" pitchFamily="2" charset="77"/>
              </a:rPr>
              <a:t> 2023 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E735F-51AD-FE3C-4EC7-FBF75570CE80}"/>
              </a:ext>
            </a:extLst>
          </p:cNvPr>
          <p:cNvSpPr txBox="1"/>
          <p:nvPr/>
        </p:nvSpPr>
        <p:spPr>
          <a:xfrm>
            <a:off x="347472" y="6179459"/>
            <a:ext cx="4257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This module is intended for Healthcare Professionals (HCPs) </a:t>
            </a:r>
            <a:endParaRPr lang="en-GB" sz="9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2CCE8E-7A23-A384-69D2-3BC09A2F0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3" y="3795823"/>
            <a:ext cx="3476625" cy="1488497"/>
          </a:xfrm>
        </p:spPr>
        <p:txBody>
          <a:bodyPr/>
          <a:lstStyle/>
          <a:p>
            <a:r>
              <a:rPr lang="en-GB" dirty="0"/>
              <a:t>EDUCATIONAL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12488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EA34C12-C4DC-B66A-7A0B-A60C087D82A5}"/>
              </a:ext>
            </a:extLst>
          </p:cNvPr>
          <p:cNvSpPr txBox="1"/>
          <p:nvPr/>
        </p:nvSpPr>
        <p:spPr>
          <a:xfrm>
            <a:off x="2180637" y="1129581"/>
            <a:ext cx="12424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Acidemia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Aging process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Aldosterone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Angiotensin II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Dyslipidemia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Growth factors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Hypoxia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 cytokines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Insulin, hyperglycemia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Oxidative stress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Procoagulants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Proteinuria</a:t>
            </a:r>
          </a:p>
          <a:p>
            <a:pPr algn="r"/>
            <a:r>
              <a:rPr lang="en-GB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Vasoconstrictors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546812" cy="839031"/>
          </a:xfrm>
        </p:spPr>
        <p:txBody>
          <a:bodyPr/>
          <a:lstStyle/>
          <a:p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ET-1 AND ANG II INTERACT TO EXACERBATE KIDNEY INJURY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10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60000" y="5799600"/>
            <a:ext cx="91080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98"/>
              </a:buClr>
              <a:buSzTx/>
              <a:buFont typeface="Arial" panose="020B0604020202020204" pitchFamily="34" charset="0"/>
              <a:buNone/>
              <a:tabLst>
                <a:tab pos="3317875" algn="l"/>
              </a:tabLst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II, angiotensin II; ET-1, endothelin-1; ET</a:t>
            </a:r>
            <a:r>
              <a:rPr kumimoji="0" lang="en-GB" sz="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R, 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endothelin receptor type A</a:t>
            </a:r>
            <a:r>
              <a:rPr lang="en-GB" sz="800" dirty="0">
                <a:latin typeface="Arial"/>
              </a:rPr>
              <a:t>; IgAN, immunoglobulin A nephropathy</a:t>
            </a:r>
            <a:br>
              <a:rPr lang="en-GB" sz="800" dirty="0">
                <a:latin typeface="Arial"/>
              </a:rPr>
            </a:b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 Kohan D, Barton M. </a:t>
            </a:r>
            <a:r>
              <a:rPr kumimoji="0" lang="en-GB" sz="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Kidney Int 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2014;86:896–904</a:t>
            </a:r>
            <a:r>
              <a:rPr kumimoji="0" lang="fi-FI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lang="fi-FI" sz="800" dirty="0">
                <a:latin typeface="Arial"/>
              </a:rPr>
              <a:t>2</a:t>
            </a:r>
            <a:r>
              <a:rPr lang="en-GB" sz="800" dirty="0">
                <a:latin typeface="Arial"/>
              </a:rPr>
              <a:t>. </a:t>
            </a:r>
            <a:r>
              <a:rPr lang="fi-FI" sz="800" dirty="0" err="1">
                <a:latin typeface="Arial"/>
              </a:rPr>
              <a:t>Barton</a:t>
            </a:r>
            <a:r>
              <a:rPr lang="fi-FI" sz="800" dirty="0">
                <a:latin typeface="Arial"/>
              </a:rPr>
              <a:t> M, Sorokin A. </a:t>
            </a:r>
            <a:r>
              <a:rPr lang="fi-FI" sz="800" i="1" dirty="0" err="1">
                <a:latin typeface="Arial"/>
              </a:rPr>
              <a:t>Semin</a:t>
            </a:r>
            <a:r>
              <a:rPr lang="fi-FI" sz="800" i="1" dirty="0">
                <a:latin typeface="Arial"/>
              </a:rPr>
              <a:t> </a:t>
            </a:r>
            <a:r>
              <a:rPr lang="fi-FI" sz="800" i="1" dirty="0" err="1">
                <a:latin typeface="Arial"/>
              </a:rPr>
              <a:t>Nephrol</a:t>
            </a:r>
            <a:r>
              <a:rPr lang="fi-FI" sz="800" i="1" dirty="0">
                <a:latin typeface="Arial"/>
              </a:rPr>
              <a:t> </a:t>
            </a:r>
            <a:r>
              <a:rPr lang="fi-FI" sz="800" dirty="0">
                <a:latin typeface="Arial"/>
              </a:rPr>
              <a:t>2015;35:156–67.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C3B58F-F68B-35C5-380C-29B0721F83FB}"/>
              </a:ext>
            </a:extLst>
          </p:cNvPr>
          <p:cNvSpPr/>
          <p:nvPr/>
        </p:nvSpPr>
        <p:spPr>
          <a:xfrm>
            <a:off x="2678735" y="1548687"/>
            <a:ext cx="692150" cy="110396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73246E-7779-6F0B-C48E-49B0C52E7218}"/>
              </a:ext>
            </a:extLst>
          </p:cNvPr>
          <p:cNvSpPr/>
          <p:nvPr/>
        </p:nvSpPr>
        <p:spPr>
          <a:xfrm>
            <a:off x="2678735" y="2520637"/>
            <a:ext cx="692150" cy="110396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0DEF63-B7DA-8586-4C59-EB4128B606B5}"/>
              </a:ext>
            </a:extLst>
          </p:cNvPr>
          <p:cNvCxnSpPr>
            <a:cxnSpLocks/>
          </p:cNvCxnSpPr>
          <p:nvPr/>
        </p:nvCxnSpPr>
        <p:spPr>
          <a:xfrm>
            <a:off x="2040875" y="1533675"/>
            <a:ext cx="307763" cy="0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1A6F4D6-6BAD-5B5B-D37C-9FFB61F42424}"/>
              </a:ext>
            </a:extLst>
          </p:cNvPr>
          <p:cNvSpPr/>
          <p:nvPr/>
        </p:nvSpPr>
        <p:spPr>
          <a:xfrm>
            <a:off x="356102" y="1415741"/>
            <a:ext cx="1684773" cy="11921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80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ANG II and proteinuria both cause increases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in renal ET-1, which further drives ET-1-mediated damage</a:t>
            </a:r>
            <a:r>
              <a:rPr lang="en-GB" sz="1100" baseline="30000" dirty="0">
                <a:solidFill>
                  <a:schemeClr val="accent3"/>
                </a:solidFill>
                <a:latin typeface="Arial"/>
                <a:ea typeface="Verdana" panose="020B0604030504040204" pitchFamily="34" charset="0"/>
              </a:rPr>
              <a:t>1,2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D1D17B-497A-B351-ED86-AB5C79F5FEBC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528036" y="4497572"/>
            <a:ext cx="1707435" cy="549383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45C93-A4F0-9F3C-A995-515AE946793A}"/>
              </a:ext>
            </a:extLst>
          </p:cNvPr>
          <p:cNvSpPr/>
          <p:nvPr/>
        </p:nvSpPr>
        <p:spPr>
          <a:xfrm>
            <a:off x="10235471" y="4369980"/>
            <a:ext cx="1736789" cy="1353949"/>
          </a:xfrm>
          <a:prstGeom prst="rect">
            <a:avLst/>
          </a:prstGeom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80000" bIns="72000" rtlCol="0" anchor="ctr"/>
          <a:lstStyle/>
          <a:p>
            <a:pPr algn="ctr"/>
            <a:r>
              <a:rPr lang="en-GB" sz="1050" dirty="0">
                <a:solidFill>
                  <a:schemeClr val="bg1"/>
                </a:solidFill>
                <a:effectLst/>
              </a:rPr>
              <a:t> </a:t>
            </a:r>
            <a:r>
              <a:rPr lang="en-GB" sz="1050" dirty="0" err="1">
                <a:effectLst/>
              </a:rPr>
              <a:t>IgAN</a:t>
            </a:r>
            <a:r>
              <a:rPr lang="en-GB" sz="1050" dirty="0">
                <a:effectLst/>
              </a:rPr>
              <a:t>: ET-1 in mesangial cells causes proliferation, contraction, and increased extracellular matrix production</a:t>
            </a:r>
            <a:r>
              <a:rPr lang="en-GB" sz="1050" baseline="30000" dirty="0">
                <a:effectLst/>
              </a:rPr>
              <a:t>2</a:t>
            </a:r>
            <a:endParaRPr lang="en-GB" sz="105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F7782D-A009-0349-E121-11B51739443C}"/>
              </a:ext>
            </a:extLst>
          </p:cNvPr>
          <p:cNvSpPr txBox="1"/>
          <p:nvPr/>
        </p:nvSpPr>
        <p:spPr>
          <a:xfrm>
            <a:off x="7562132" y="5344879"/>
            <a:ext cx="1931808" cy="12311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l"/>
            <a:r>
              <a:rPr lang="en-GB" sz="800" dirty="0"/>
              <a:t>Adapted from Kohan D, Barton M. 2014</a:t>
            </a:r>
            <a:r>
              <a:rPr lang="en-GB" sz="800" baseline="30000" dirty="0"/>
              <a:t>1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8742DD8-CBCD-2E28-6A98-98AB0226C34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423082" y="1398890"/>
            <a:ext cx="2254704" cy="577077"/>
          </a:xfrm>
          <a:prstGeom prst="bentConnector3">
            <a:avLst>
              <a:gd name="adj1" fmla="val 50000"/>
            </a:avLst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41F05D-E85E-F11F-9E1F-8AAD1C28AB53}"/>
              </a:ext>
            </a:extLst>
          </p:cNvPr>
          <p:cNvCxnSpPr>
            <a:cxnSpLocks/>
          </p:cNvCxnSpPr>
          <p:nvPr/>
        </p:nvCxnSpPr>
        <p:spPr>
          <a:xfrm>
            <a:off x="2040875" y="2482754"/>
            <a:ext cx="307763" cy="0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06D25-821E-49F7-1333-42778EA1753B}"/>
              </a:ext>
            </a:extLst>
          </p:cNvPr>
          <p:cNvCxnSpPr/>
          <p:nvPr/>
        </p:nvCxnSpPr>
        <p:spPr>
          <a:xfrm>
            <a:off x="3434312" y="1135233"/>
            <a:ext cx="0" cy="16233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9B2220A-F4AA-984F-8FAB-76E562E7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3647" y="1188560"/>
            <a:ext cx="8364706" cy="41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97C52646-3907-0177-8417-13FF0D4D4774}"/>
              </a:ext>
            </a:extLst>
          </p:cNvPr>
          <p:cNvSpPr txBox="1">
            <a:spLocks/>
          </p:cNvSpPr>
          <p:nvPr/>
        </p:nvSpPr>
        <p:spPr>
          <a:xfrm>
            <a:off x="5773479" y="1014149"/>
            <a:ext cx="5909917" cy="495171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2CFB7-CC24-128E-EF8D-5ED54E33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EE3705-85A6-21F4-3DC4-932AB31FBE50}"/>
              </a:ext>
            </a:extLst>
          </p:cNvPr>
          <p:cNvSpPr/>
          <p:nvPr/>
        </p:nvSpPr>
        <p:spPr>
          <a:xfrm>
            <a:off x="6879881" y="2712378"/>
            <a:ext cx="418286" cy="59908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6363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A9FDC-B743-33D7-EB8B-CB4F29BF628F}"/>
              </a:ext>
            </a:extLst>
          </p:cNvPr>
          <p:cNvSpPr/>
          <p:nvPr/>
        </p:nvSpPr>
        <p:spPr>
          <a:xfrm>
            <a:off x="7643551" y="2186773"/>
            <a:ext cx="418286" cy="1124686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2C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24AABF-71FE-A8D3-AA32-E99BD0164D95}"/>
              </a:ext>
            </a:extLst>
          </p:cNvPr>
          <p:cNvSpPr/>
          <p:nvPr/>
        </p:nvSpPr>
        <p:spPr>
          <a:xfrm>
            <a:off x="8395738" y="2594800"/>
            <a:ext cx="418286" cy="71665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rgbClr val="002C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22C4DD-2A33-2545-C873-E87CCB7DC8E1}"/>
              </a:ext>
            </a:extLst>
          </p:cNvPr>
          <p:cNvSpPr/>
          <p:nvPr/>
        </p:nvSpPr>
        <p:spPr>
          <a:xfrm>
            <a:off x="9143106" y="2704190"/>
            <a:ext cx="418286" cy="607269"/>
          </a:xfrm>
          <a:prstGeom prst="rect">
            <a:avLst/>
          </a:prstGeom>
          <a:solidFill>
            <a:schemeClr val="accent3"/>
          </a:solidFill>
          <a:ln w="19050">
            <a:solidFill>
              <a:srgbClr val="6363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1C3119-1AAA-A64E-A70A-BA8F80143FCC}"/>
              </a:ext>
            </a:extLst>
          </p:cNvPr>
          <p:cNvSpPr/>
          <p:nvPr/>
        </p:nvSpPr>
        <p:spPr>
          <a:xfrm>
            <a:off x="9904974" y="2072429"/>
            <a:ext cx="418286" cy="123903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2C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D8C5C-624B-E2CF-DC9B-4A00042EFD38}"/>
              </a:ext>
            </a:extLst>
          </p:cNvPr>
          <p:cNvSpPr/>
          <p:nvPr/>
        </p:nvSpPr>
        <p:spPr>
          <a:xfrm>
            <a:off x="10616723" y="2569280"/>
            <a:ext cx="418286" cy="74217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rgbClr val="002C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47E2DA-7748-251B-EA26-CEB09A8F01F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852695" y="2097334"/>
            <a:ext cx="0" cy="89439"/>
          </a:xfrm>
          <a:prstGeom prst="line">
            <a:avLst/>
          </a:prstGeom>
          <a:ln w="19050">
            <a:solidFill>
              <a:srgbClr val="002C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2279A1-83B7-F694-A5DC-C93F1A464860}"/>
              </a:ext>
            </a:extLst>
          </p:cNvPr>
          <p:cNvCxnSpPr>
            <a:cxnSpLocks/>
          </p:cNvCxnSpPr>
          <p:nvPr/>
        </p:nvCxnSpPr>
        <p:spPr>
          <a:xfrm>
            <a:off x="10114116" y="1978254"/>
            <a:ext cx="0" cy="89438"/>
          </a:xfrm>
          <a:prstGeom prst="line">
            <a:avLst/>
          </a:prstGeom>
          <a:ln w="19050">
            <a:solidFill>
              <a:srgbClr val="002C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D2B6EF-2B33-0C3E-924F-745EA29B1FD7}"/>
              </a:ext>
            </a:extLst>
          </p:cNvPr>
          <p:cNvCxnSpPr>
            <a:cxnSpLocks/>
          </p:cNvCxnSpPr>
          <p:nvPr/>
        </p:nvCxnSpPr>
        <p:spPr>
          <a:xfrm>
            <a:off x="10825865" y="2442235"/>
            <a:ext cx="0" cy="127045"/>
          </a:xfrm>
          <a:prstGeom prst="line">
            <a:avLst/>
          </a:prstGeom>
          <a:ln w="19050">
            <a:solidFill>
              <a:srgbClr val="002C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181A13-69C3-E94F-A128-46D7F2E58DAB}"/>
              </a:ext>
            </a:extLst>
          </p:cNvPr>
          <p:cNvSpPr txBox="1"/>
          <p:nvPr/>
        </p:nvSpPr>
        <p:spPr>
          <a:xfrm>
            <a:off x="7812617" y="1929820"/>
            <a:ext cx="80150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7C9908-498E-A6D0-6144-F30BCA130F54}"/>
              </a:ext>
            </a:extLst>
          </p:cNvPr>
          <p:cNvSpPr txBox="1"/>
          <p:nvPr/>
        </p:nvSpPr>
        <p:spPr>
          <a:xfrm>
            <a:off x="10074467" y="1821947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06755E-7156-A202-94A4-D13323C1551E}"/>
              </a:ext>
            </a:extLst>
          </p:cNvPr>
          <p:cNvCxnSpPr>
            <a:cxnSpLocks/>
          </p:cNvCxnSpPr>
          <p:nvPr/>
        </p:nvCxnSpPr>
        <p:spPr>
          <a:xfrm>
            <a:off x="7089024" y="331696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9776D7-B858-C187-B7C0-CFF546F05274}"/>
              </a:ext>
            </a:extLst>
          </p:cNvPr>
          <p:cNvSpPr txBox="1"/>
          <p:nvPr/>
        </p:nvSpPr>
        <p:spPr>
          <a:xfrm>
            <a:off x="6925778" y="3366625"/>
            <a:ext cx="326491" cy="12148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Basal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EDDB3C-4441-8CE2-3CB1-02AB5A94CB78}"/>
              </a:ext>
            </a:extLst>
          </p:cNvPr>
          <p:cNvCxnSpPr>
            <a:cxnSpLocks/>
          </p:cNvCxnSpPr>
          <p:nvPr/>
        </p:nvCxnSpPr>
        <p:spPr>
          <a:xfrm>
            <a:off x="7852693" y="331696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F9EB159-66C3-6245-0A85-2807586F1502}"/>
              </a:ext>
            </a:extLst>
          </p:cNvPr>
          <p:cNvSpPr txBox="1"/>
          <p:nvPr/>
        </p:nvSpPr>
        <p:spPr>
          <a:xfrm>
            <a:off x="7656798" y="3366625"/>
            <a:ext cx="391791" cy="1412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	 II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75C2F1-F14E-65B1-DDF7-47795E0374C2}"/>
              </a:ext>
            </a:extLst>
          </p:cNvPr>
          <p:cNvCxnSpPr>
            <a:cxnSpLocks/>
          </p:cNvCxnSpPr>
          <p:nvPr/>
        </p:nvCxnSpPr>
        <p:spPr>
          <a:xfrm>
            <a:off x="8604881" y="331696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9F77B62-FB42-BB3A-742E-B0A2261902C9}"/>
              </a:ext>
            </a:extLst>
          </p:cNvPr>
          <p:cNvSpPr txBox="1"/>
          <p:nvPr/>
        </p:nvSpPr>
        <p:spPr>
          <a:xfrm>
            <a:off x="8117431" y="3366625"/>
            <a:ext cx="974897" cy="2824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 </a:t>
            </a:r>
            <a:r>
              <a:rPr lang="en-GB" sz="900" dirty="0">
                <a:latin typeface="Arial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BQ123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F2FB8C-4E40-BCA0-B2B0-C4B9A271241A}"/>
              </a:ext>
            </a:extLst>
          </p:cNvPr>
          <p:cNvCxnSpPr>
            <a:cxnSpLocks/>
          </p:cNvCxnSpPr>
          <p:nvPr/>
        </p:nvCxnSpPr>
        <p:spPr>
          <a:xfrm>
            <a:off x="9352250" y="331696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0591F89-AC89-51E8-F2B2-DFE899C7F80D}"/>
              </a:ext>
            </a:extLst>
          </p:cNvPr>
          <p:cNvSpPr txBox="1"/>
          <p:nvPr/>
        </p:nvSpPr>
        <p:spPr>
          <a:xfrm>
            <a:off x="9189004" y="3366625"/>
            <a:ext cx="326491" cy="12148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Basal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A417A8-E26F-D718-FB79-F3EFF164A92C}"/>
              </a:ext>
            </a:extLst>
          </p:cNvPr>
          <p:cNvCxnSpPr>
            <a:cxnSpLocks/>
          </p:cNvCxnSpPr>
          <p:nvPr/>
        </p:nvCxnSpPr>
        <p:spPr>
          <a:xfrm>
            <a:off x="10114117" y="331696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0CA179B-5973-1B67-A41C-13DFF767A14E}"/>
              </a:ext>
            </a:extLst>
          </p:cNvPr>
          <p:cNvSpPr txBox="1"/>
          <p:nvPr/>
        </p:nvSpPr>
        <p:spPr>
          <a:xfrm>
            <a:off x="9972638" y="3366625"/>
            <a:ext cx="282959" cy="12148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ET-1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BC1E89-B9CE-F8A9-A32B-65C19BBAB30F}"/>
              </a:ext>
            </a:extLst>
          </p:cNvPr>
          <p:cNvCxnSpPr>
            <a:cxnSpLocks/>
          </p:cNvCxnSpPr>
          <p:nvPr/>
        </p:nvCxnSpPr>
        <p:spPr>
          <a:xfrm>
            <a:off x="10825865" y="331696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9DD62C-1E66-B59C-FC62-C136174A233E}"/>
              </a:ext>
            </a:extLst>
          </p:cNvPr>
          <p:cNvSpPr txBox="1"/>
          <p:nvPr/>
        </p:nvSpPr>
        <p:spPr>
          <a:xfrm>
            <a:off x="10414177" y="3366625"/>
            <a:ext cx="823376" cy="2429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ET-1 +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Losartan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97BEAA-B47C-2228-38F7-807040B9B25E}"/>
              </a:ext>
            </a:extLst>
          </p:cNvPr>
          <p:cNvSpPr txBox="1"/>
          <p:nvPr/>
        </p:nvSpPr>
        <p:spPr>
          <a:xfrm rot="16200000">
            <a:off x="5638716" y="2416115"/>
            <a:ext cx="95859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H-Thymidine </a:t>
            </a:r>
            <a:b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(10</a:t>
            </a:r>
            <a:r>
              <a:rPr lang="en-GB" sz="1100" baseline="30000" dirty="0">
                <a:solidFill>
                  <a:prstClr val="black"/>
                </a:solidFill>
                <a:latin typeface="Arial"/>
              </a:rPr>
              <a:t>3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CPM/well)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804FDF-71E7-929B-9190-C7B833D300EC}"/>
              </a:ext>
            </a:extLst>
          </p:cNvPr>
          <p:cNvSpPr txBox="1"/>
          <p:nvPr/>
        </p:nvSpPr>
        <p:spPr>
          <a:xfrm>
            <a:off x="6309905" y="1780989"/>
            <a:ext cx="202272" cy="889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2.5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FF8A22-CCBE-A9D2-CFCF-DADC5C0E4D56}"/>
              </a:ext>
            </a:extLst>
          </p:cNvPr>
          <p:cNvCxnSpPr>
            <a:cxnSpLocks/>
          </p:cNvCxnSpPr>
          <p:nvPr/>
        </p:nvCxnSpPr>
        <p:spPr>
          <a:xfrm>
            <a:off x="6566145" y="1825449"/>
            <a:ext cx="825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74EB38C-8CD4-FFB5-B4E2-7B9A6991599B}"/>
              </a:ext>
            </a:extLst>
          </p:cNvPr>
          <p:cNvSpPr txBox="1"/>
          <p:nvPr/>
        </p:nvSpPr>
        <p:spPr>
          <a:xfrm>
            <a:off x="6309905" y="2363870"/>
            <a:ext cx="202272" cy="889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1.5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35A57B0-EE04-DC30-3D3E-26938DDC7FE5}"/>
              </a:ext>
            </a:extLst>
          </p:cNvPr>
          <p:cNvCxnSpPr>
            <a:cxnSpLocks/>
          </p:cNvCxnSpPr>
          <p:nvPr/>
        </p:nvCxnSpPr>
        <p:spPr>
          <a:xfrm>
            <a:off x="6566145" y="2408330"/>
            <a:ext cx="825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EAFA18-9F63-511A-68C5-A4740EA92F26}"/>
              </a:ext>
            </a:extLst>
          </p:cNvPr>
          <p:cNvSpPr txBox="1"/>
          <p:nvPr/>
        </p:nvSpPr>
        <p:spPr>
          <a:xfrm>
            <a:off x="6431269" y="2659730"/>
            <a:ext cx="80909" cy="889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66C13EA-9AC6-38FD-5BD2-D808F6B00CB3}"/>
              </a:ext>
            </a:extLst>
          </p:cNvPr>
          <p:cNvCxnSpPr>
            <a:cxnSpLocks/>
          </p:cNvCxnSpPr>
          <p:nvPr/>
        </p:nvCxnSpPr>
        <p:spPr>
          <a:xfrm>
            <a:off x="6566145" y="2704190"/>
            <a:ext cx="825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3C0F445-C77D-4715-7C20-6A69D1E47DFB}"/>
              </a:ext>
            </a:extLst>
          </p:cNvPr>
          <p:cNvSpPr txBox="1"/>
          <p:nvPr/>
        </p:nvSpPr>
        <p:spPr>
          <a:xfrm>
            <a:off x="6431269" y="3266998"/>
            <a:ext cx="80909" cy="889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7FEC544-86AC-12CA-48FD-D98105A10AB9}"/>
              </a:ext>
            </a:extLst>
          </p:cNvPr>
          <p:cNvCxnSpPr>
            <a:cxnSpLocks/>
          </p:cNvCxnSpPr>
          <p:nvPr/>
        </p:nvCxnSpPr>
        <p:spPr>
          <a:xfrm>
            <a:off x="6566145" y="3311458"/>
            <a:ext cx="825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123">
            <a:extLst>
              <a:ext uri="{FF2B5EF4-FFF2-40B4-BE49-F238E27FC236}">
                <a16:creationId xmlns:a16="http://schemas.microsoft.com/office/drawing/2014/main" id="{49F05104-AB5F-A82C-C527-AD688F76F8E2}"/>
              </a:ext>
            </a:extLst>
          </p:cNvPr>
          <p:cNvSpPr/>
          <p:nvPr/>
        </p:nvSpPr>
        <p:spPr>
          <a:xfrm>
            <a:off x="6642630" y="1825449"/>
            <a:ext cx="4599993" cy="1486008"/>
          </a:xfrm>
          <a:custGeom>
            <a:avLst/>
            <a:gdLst>
              <a:gd name="connsiteX0" fmla="*/ 0 w 4010025"/>
              <a:gd name="connsiteY0" fmla="*/ 0 h 2662238"/>
              <a:gd name="connsiteX1" fmla="*/ 0 w 4010025"/>
              <a:gd name="connsiteY1" fmla="*/ 2662238 h 2662238"/>
              <a:gd name="connsiteX2" fmla="*/ 4010025 w 4010025"/>
              <a:gd name="connsiteY2" fmla="*/ 2662238 h 266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0025" h="2662238">
                <a:moveTo>
                  <a:pt x="0" y="0"/>
                </a:moveTo>
                <a:lnTo>
                  <a:pt x="0" y="2662238"/>
                </a:lnTo>
                <a:lnTo>
                  <a:pt x="4010025" y="2662238"/>
                </a:lnTo>
              </a:path>
            </a:pathLst>
          </a:custGeom>
          <a:noFill/>
          <a:ln w="12700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1D5A2D-7B27-838F-457D-CD234762438B}"/>
              </a:ext>
            </a:extLst>
          </p:cNvPr>
          <p:cNvSpPr txBox="1"/>
          <p:nvPr/>
        </p:nvSpPr>
        <p:spPr>
          <a:xfrm>
            <a:off x="6431269" y="2072429"/>
            <a:ext cx="80909" cy="889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E693B4-FD42-3744-7498-8257484E3662}"/>
              </a:ext>
            </a:extLst>
          </p:cNvPr>
          <p:cNvCxnSpPr>
            <a:cxnSpLocks/>
          </p:cNvCxnSpPr>
          <p:nvPr/>
        </p:nvCxnSpPr>
        <p:spPr>
          <a:xfrm>
            <a:off x="6566145" y="2116890"/>
            <a:ext cx="825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5509A2D-34A5-C60C-ACBF-96D1EAB8DC89}"/>
              </a:ext>
            </a:extLst>
          </p:cNvPr>
          <p:cNvSpPr txBox="1"/>
          <p:nvPr/>
        </p:nvSpPr>
        <p:spPr>
          <a:xfrm>
            <a:off x="6309905" y="2962435"/>
            <a:ext cx="202272" cy="889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0.5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4DFC733-3B1B-5DC3-581E-E8AC69F70355}"/>
              </a:ext>
            </a:extLst>
          </p:cNvPr>
          <p:cNvCxnSpPr>
            <a:cxnSpLocks/>
          </p:cNvCxnSpPr>
          <p:nvPr/>
        </p:nvCxnSpPr>
        <p:spPr>
          <a:xfrm>
            <a:off x="6566145" y="3006895"/>
            <a:ext cx="825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AA96AFA-47CC-A90F-095D-1A435A6C4CDE}"/>
              </a:ext>
            </a:extLst>
          </p:cNvPr>
          <p:cNvCxnSpPr>
            <a:cxnSpLocks/>
          </p:cNvCxnSpPr>
          <p:nvPr/>
        </p:nvCxnSpPr>
        <p:spPr>
          <a:xfrm>
            <a:off x="8604881" y="2507697"/>
            <a:ext cx="0" cy="89438"/>
          </a:xfrm>
          <a:prstGeom prst="line">
            <a:avLst/>
          </a:prstGeom>
          <a:ln w="19050">
            <a:solidFill>
              <a:srgbClr val="002C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492845A-2A58-0047-BFB4-0E2D5506FC60}"/>
              </a:ext>
            </a:extLst>
          </p:cNvPr>
          <p:cNvSpPr txBox="1"/>
          <p:nvPr/>
        </p:nvSpPr>
        <p:spPr>
          <a:xfrm>
            <a:off x="8565297" y="2323227"/>
            <a:ext cx="79809" cy="15690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6E9B569-CEB4-84D9-5C63-34A927A74BC4}"/>
              </a:ext>
            </a:extLst>
          </p:cNvPr>
          <p:cNvGrpSpPr/>
          <p:nvPr/>
        </p:nvGrpSpPr>
        <p:grpSpPr>
          <a:xfrm>
            <a:off x="5933452" y="3565668"/>
            <a:ext cx="5325336" cy="2044260"/>
            <a:chOff x="6331170" y="7356769"/>
            <a:chExt cx="4654330" cy="346407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B2DF34F-39CD-3A63-A51F-5A5061263DE5}"/>
                </a:ext>
              </a:extLst>
            </p:cNvPr>
            <p:cNvCxnSpPr>
              <a:cxnSpLocks/>
            </p:cNvCxnSpPr>
            <p:nvPr/>
          </p:nvCxnSpPr>
          <p:spPr>
            <a:xfrm>
              <a:off x="10001729" y="7635828"/>
              <a:ext cx="0" cy="1193007"/>
            </a:xfrm>
            <a:prstGeom prst="line">
              <a:avLst/>
            </a:prstGeom>
            <a:noFill/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41EC465-5F92-F047-52D4-FDDAF0D2CEE2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17" y="10256157"/>
              <a:ext cx="0" cy="7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C3AE984-406E-BE35-7431-9818BB53CD33}"/>
                </a:ext>
              </a:extLst>
            </p:cNvPr>
            <p:cNvSpPr txBox="1"/>
            <p:nvPr/>
          </p:nvSpPr>
          <p:spPr>
            <a:xfrm>
              <a:off x="7220346" y="10336920"/>
              <a:ext cx="288541" cy="24196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Basal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969D2EC-9FA0-0DDC-7A60-19BDDA6F11A6}"/>
                </a:ext>
              </a:extLst>
            </p:cNvPr>
            <p:cNvCxnSpPr>
              <a:cxnSpLocks/>
            </p:cNvCxnSpPr>
            <p:nvPr/>
          </p:nvCxnSpPr>
          <p:spPr>
            <a:xfrm>
              <a:off x="8030343" y="10256157"/>
              <a:ext cx="0" cy="7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05536D-2C21-BCE6-B2B8-189D4E73B337}"/>
                </a:ext>
              </a:extLst>
            </p:cNvPr>
            <p:cNvSpPr txBox="1"/>
            <p:nvPr/>
          </p:nvSpPr>
          <p:spPr>
            <a:xfrm>
              <a:off x="7857218" y="10336920"/>
              <a:ext cx="346250" cy="24196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ANG</a:t>
              </a: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II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7AA4784-52EC-2B62-CDAF-580F3E86A355}"/>
                </a:ext>
              </a:extLst>
            </p:cNvPr>
            <p:cNvCxnSpPr>
              <a:cxnSpLocks/>
            </p:cNvCxnSpPr>
            <p:nvPr/>
          </p:nvCxnSpPr>
          <p:spPr>
            <a:xfrm>
              <a:off x="8686059" y="10256157"/>
              <a:ext cx="0" cy="7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BC7A4C1-F3C0-8DC0-35AE-FCE29DF2BAD3}"/>
                </a:ext>
              </a:extLst>
            </p:cNvPr>
            <p:cNvSpPr txBox="1"/>
            <p:nvPr/>
          </p:nvSpPr>
          <p:spPr>
            <a:xfrm>
              <a:off x="8463241" y="10336919"/>
              <a:ext cx="445636" cy="48392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ANG</a:t>
              </a: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II 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BQ123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AE93621-8C29-561B-AF8B-EE01537030B2}"/>
                </a:ext>
              </a:extLst>
            </p:cNvPr>
            <p:cNvCxnSpPr>
              <a:cxnSpLocks/>
            </p:cNvCxnSpPr>
            <p:nvPr/>
          </p:nvCxnSpPr>
          <p:spPr>
            <a:xfrm>
              <a:off x="9337575" y="10256156"/>
              <a:ext cx="0" cy="7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3D4D317-DFA4-512B-8A26-0AA5FE40287D}"/>
                </a:ext>
              </a:extLst>
            </p:cNvPr>
            <p:cNvSpPr txBox="1"/>
            <p:nvPr/>
          </p:nvSpPr>
          <p:spPr>
            <a:xfrm>
              <a:off x="9193304" y="10336919"/>
              <a:ext cx="288541" cy="24196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Basal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452097E-751B-7E50-1EF1-F48C5682F8AD}"/>
                </a:ext>
              </a:extLst>
            </p:cNvPr>
            <p:cNvCxnSpPr>
              <a:cxnSpLocks/>
            </p:cNvCxnSpPr>
            <p:nvPr/>
          </p:nvCxnSpPr>
          <p:spPr>
            <a:xfrm>
              <a:off x="10001730" y="10256156"/>
              <a:ext cx="0" cy="7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DC5DC61-2933-1FAF-C8A8-1A6412809368}"/>
                </a:ext>
              </a:extLst>
            </p:cNvPr>
            <p:cNvSpPr txBox="1"/>
            <p:nvPr/>
          </p:nvSpPr>
          <p:spPr>
            <a:xfrm>
              <a:off x="9876696" y="10336919"/>
              <a:ext cx="250068" cy="24196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ET-1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C0B1ECC-6D6D-EA03-D3B8-D569BA1A9CA5}"/>
                </a:ext>
              </a:extLst>
            </p:cNvPr>
            <p:cNvCxnSpPr>
              <a:cxnSpLocks/>
            </p:cNvCxnSpPr>
            <p:nvPr/>
          </p:nvCxnSpPr>
          <p:spPr>
            <a:xfrm>
              <a:off x="10622193" y="10256156"/>
              <a:ext cx="0" cy="7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28F3421-6980-9EF1-FE01-CE3E69B72C98}"/>
                </a:ext>
              </a:extLst>
            </p:cNvPr>
            <p:cNvSpPr txBox="1"/>
            <p:nvPr/>
          </p:nvSpPr>
          <p:spPr>
            <a:xfrm>
              <a:off x="10397772" y="10336919"/>
              <a:ext cx="448841" cy="48392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ET-1 +</a:t>
              </a:r>
              <a:b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Losartan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31554D5-05D9-99B9-DB7E-720F7063F374}"/>
                </a:ext>
              </a:extLst>
            </p:cNvPr>
            <p:cNvSpPr/>
            <p:nvPr/>
          </p:nvSpPr>
          <p:spPr>
            <a:xfrm>
              <a:off x="7182297" y="9386048"/>
              <a:ext cx="364639" cy="860584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rgbClr val="636363"/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6F362CC-4C07-3DA9-A775-2FD5A03B8AAD}"/>
                </a:ext>
              </a:extLst>
            </p:cNvPr>
            <p:cNvCxnSpPr>
              <a:cxnSpLocks/>
            </p:cNvCxnSpPr>
            <p:nvPr/>
          </p:nvCxnSpPr>
          <p:spPr>
            <a:xfrm>
              <a:off x="8030343" y="8193039"/>
              <a:ext cx="0" cy="1193007"/>
            </a:xfrm>
            <a:prstGeom prst="line">
              <a:avLst/>
            </a:prstGeom>
            <a:noFill/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4931CF3-86C5-1623-2189-E3F0BB9570A8}"/>
                </a:ext>
              </a:extLst>
            </p:cNvPr>
            <p:cNvSpPr/>
            <p:nvPr/>
          </p:nvSpPr>
          <p:spPr>
            <a:xfrm>
              <a:off x="7848024" y="8367665"/>
              <a:ext cx="364639" cy="1878967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28F7BCA-70F3-B9F3-9F16-F56D6F7B5DE1}"/>
                </a:ext>
              </a:extLst>
            </p:cNvPr>
            <p:cNvSpPr/>
            <p:nvPr/>
          </p:nvSpPr>
          <p:spPr>
            <a:xfrm>
              <a:off x="8503740" y="8847092"/>
              <a:ext cx="364639" cy="139954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68ACDB1-F688-3DF4-BA50-54E1F402AD53}"/>
                </a:ext>
              </a:extLst>
            </p:cNvPr>
            <p:cNvSpPr/>
            <p:nvPr/>
          </p:nvSpPr>
          <p:spPr>
            <a:xfrm>
              <a:off x="9155255" y="9384655"/>
              <a:ext cx="364639" cy="861977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rgbClr val="636363"/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7DF5B72-1F50-A5D4-46FD-762D6599C241}"/>
                </a:ext>
              </a:extLst>
            </p:cNvPr>
            <p:cNvSpPr/>
            <p:nvPr/>
          </p:nvSpPr>
          <p:spPr>
            <a:xfrm>
              <a:off x="9819410" y="7812040"/>
              <a:ext cx="364639" cy="2434592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95C0912-EEFB-A7C6-CE44-30B23A39B878}"/>
                </a:ext>
              </a:extLst>
            </p:cNvPr>
            <p:cNvSpPr/>
            <p:nvPr/>
          </p:nvSpPr>
          <p:spPr>
            <a:xfrm>
              <a:off x="10439874" y="8760581"/>
              <a:ext cx="364639" cy="1486051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F494F35-7A12-3EBE-5CC3-084097CD9AB8}"/>
                </a:ext>
              </a:extLst>
            </p:cNvPr>
            <p:cNvCxnSpPr>
              <a:cxnSpLocks/>
              <a:endCxn id="68" idx="0"/>
            </p:cNvCxnSpPr>
            <p:nvPr/>
          </p:nvCxnSpPr>
          <p:spPr>
            <a:xfrm>
              <a:off x="8686059" y="8726439"/>
              <a:ext cx="0" cy="120653"/>
            </a:xfrm>
            <a:prstGeom prst="line">
              <a:avLst/>
            </a:prstGeom>
            <a:noFill/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8853C90-4EB3-D6E0-E0B9-0B1FBE7806DF}"/>
                </a:ext>
              </a:extLst>
            </p:cNvPr>
            <p:cNvCxnSpPr>
              <a:cxnSpLocks/>
              <a:endCxn id="71" idx="0"/>
            </p:cNvCxnSpPr>
            <p:nvPr/>
          </p:nvCxnSpPr>
          <p:spPr>
            <a:xfrm>
              <a:off x="10622193" y="8554990"/>
              <a:ext cx="0" cy="205591"/>
            </a:xfrm>
            <a:prstGeom prst="line">
              <a:avLst/>
            </a:prstGeom>
            <a:noFill/>
            <a:ln w="1905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73E2D93-262A-419C-A196-00B48C08EDB7}"/>
                </a:ext>
              </a:extLst>
            </p:cNvPr>
            <p:cNvSpPr txBox="1"/>
            <p:nvPr/>
          </p:nvSpPr>
          <p:spPr>
            <a:xfrm>
              <a:off x="7995316" y="7883026"/>
              <a:ext cx="70051" cy="41723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*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B9DEF6A-6147-A8D5-B77C-0A3EFB1B3398}"/>
                </a:ext>
              </a:extLst>
            </p:cNvPr>
            <p:cNvSpPr txBox="1"/>
            <p:nvPr/>
          </p:nvSpPr>
          <p:spPr>
            <a:xfrm>
              <a:off x="9966703" y="7356769"/>
              <a:ext cx="70051" cy="417231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*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3774BD9-E9A2-DB14-F29E-F2DE591A6B0B}"/>
                </a:ext>
              </a:extLst>
            </p:cNvPr>
            <p:cNvSpPr txBox="1"/>
            <p:nvPr/>
          </p:nvSpPr>
          <p:spPr>
            <a:xfrm rot="16200000">
              <a:off x="5603096" y="8812804"/>
              <a:ext cx="1752043" cy="2958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Fibronectin </a:t>
              </a:r>
              <a:br>
                <a:rPr kumimoji="0" lang="en-GB" sz="11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GB" sz="11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biosynthesis (%)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FB87C2A-769E-7CD7-B677-2CB90865315B}"/>
                </a:ext>
              </a:extLst>
            </p:cNvPr>
            <p:cNvSpPr txBox="1"/>
            <p:nvPr/>
          </p:nvSpPr>
          <p:spPr>
            <a:xfrm>
              <a:off x="6650158" y="7597934"/>
              <a:ext cx="211596" cy="15388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150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EAC57E5-35EC-9B77-38CD-2AD428FA2663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7674879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7382C47-1DCC-4064-ABAF-81B981814663}"/>
                </a:ext>
              </a:extLst>
            </p:cNvPr>
            <p:cNvSpPr txBox="1"/>
            <p:nvPr/>
          </p:nvSpPr>
          <p:spPr>
            <a:xfrm>
              <a:off x="6650158" y="8465276"/>
              <a:ext cx="211596" cy="15388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125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A244402-5062-C37C-11DD-2938D84A7EA5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8542221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40D9182-FF2B-7D64-2502-D7D0688F6081}"/>
                </a:ext>
              </a:extLst>
            </p:cNvPr>
            <p:cNvSpPr txBox="1"/>
            <p:nvPr/>
          </p:nvSpPr>
          <p:spPr>
            <a:xfrm>
              <a:off x="6650158" y="9309101"/>
              <a:ext cx="211596" cy="15388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0C414D2-019A-F02D-73C8-0C0D4EF7FF7D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9386045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1928ADB-C98E-3973-2784-F54CD2BC3A0B}"/>
                </a:ext>
              </a:extLst>
            </p:cNvPr>
            <p:cNvSpPr txBox="1"/>
            <p:nvPr/>
          </p:nvSpPr>
          <p:spPr>
            <a:xfrm>
              <a:off x="6720690" y="10169682"/>
              <a:ext cx="141064" cy="15388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75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D5A2688-361D-42E9-3E5D-2D48C6B1991D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10246627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002C50"/>
              </a:solidFill>
              <a:prstDash val="solid"/>
              <a:miter lim="800000"/>
            </a:ln>
            <a:effectLst/>
          </p:spPr>
        </p:cxnSp>
        <p:sp>
          <p:nvSpPr>
            <p:cNvPr id="85" name="Freeform: Shape 242">
              <a:extLst>
                <a:ext uri="{FF2B5EF4-FFF2-40B4-BE49-F238E27FC236}">
                  <a16:creationId xmlns:a16="http://schemas.microsoft.com/office/drawing/2014/main" id="{44A3C937-A7BA-E083-E12F-A5FA8C946F7E}"/>
                </a:ext>
              </a:extLst>
            </p:cNvPr>
            <p:cNvSpPr/>
            <p:nvPr/>
          </p:nvSpPr>
          <p:spPr>
            <a:xfrm>
              <a:off x="6975475" y="7674877"/>
              <a:ext cx="4010025" cy="2571750"/>
            </a:xfrm>
            <a:custGeom>
              <a:avLst/>
              <a:gdLst>
                <a:gd name="connsiteX0" fmla="*/ 0 w 4010025"/>
                <a:gd name="connsiteY0" fmla="*/ 0 h 2662238"/>
                <a:gd name="connsiteX1" fmla="*/ 0 w 4010025"/>
                <a:gd name="connsiteY1" fmla="*/ 2662238 h 2662238"/>
                <a:gd name="connsiteX2" fmla="*/ 4010025 w 4010025"/>
                <a:gd name="connsiteY2" fmla="*/ 2662238 h 2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0025" h="2662238">
                  <a:moveTo>
                    <a:pt x="0" y="0"/>
                  </a:moveTo>
                  <a:lnTo>
                    <a:pt x="0" y="2662238"/>
                  </a:lnTo>
                  <a:lnTo>
                    <a:pt x="4010025" y="2662238"/>
                  </a:lnTo>
                </a:path>
              </a:pathLst>
            </a:custGeom>
            <a:noFill/>
            <a:ln w="12700" cap="sq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207C3993-4C33-3FA2-42F7-4AD7E33A8BF4}"/>
              </a:ext>
            </a:extLst>
          </p:cNvPr>
          <p:cNvSpPr/>
          <p:nvPr/>
        </p:nvSpPr>
        <p:spPr>
          <a:xfrm>
            <a:off x="380989" y="1380565"/>
            <a:ext cx="4508257" cy="3651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TYPE AND OBJECTIVE</a:t>
            </a:r>
            <a:endParaRPr kumimoji="0" lang="en-GB" sz="1400" b="1" u="non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DF5023A-1B2F-4CE9-2628-7D5DFA5A9385}"/>
              </a:ext>
            </a:extLst>
          </p:cNvPr>
          <p:cNvSpPr txBox="1"/>
          <p:nvPr/>
        </p:nvSpPr>
        <p:spPr>
          <a:xfrm>
            <a:off x="380989" y="1881751"/>
            <a:ext cx="449869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Mesangial cells from the glomeruli of male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Sprague–Dawley rats were isolated and cultured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1" dirty="0">
                <a:latin typeface="Arial"/>
              </a:rPr>
              <a:t>Objective:</a:t>
            </a:r>
            <a:r>
              <a:rPr lang="en-GB" sz="1400" dirty="0">
                <a:latin typeface="Arial"/>
              </a:rPr>
              <a:t> To study the potential interaction between ET-1 and ANG II on fibronectin synthesis and mesangial cell proliferation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964BE19-A84E-CA10-3188-F101D5E46027}"/>
              </a:ext>
            </a:extLst>
          </p:cNvPr>
          <p:cNvSpPr/>
          <p:nvPr/>
        </p:nvSpPr>
        <p:spPr>
          <a:xfrm>
            <a:off x="380989" y="3407139"/>
            <a:ext cx="4508257" cy="3651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  <a:endParaRPr kumimoji="0" lang="en-GB" sz="1400" b="1" u="non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310A055-E8F9-34B1-7C97-15DAD991ABA0}"/>
              </a:ext>
            </a:extLst>
          </p:cNvPr>
          <p:cNvSpPr txBox="1"/>
          <p:nvPr/>
        </p:nvSpPr>
        <p:spPr>
          <a:xfrm>
            <a:off x="380990" y="3824426"/>
            <a:ext cx="441147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 antagonism significantly inhibited ANG II-induced mesangial cell proliferation and fibronectin synthesis (p&lt;0.05 vs agonist alone)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AT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 antagonism significantly inhibited ET-1–induced mesangial cell proliferation and fibronectin synthesis (p&lt;0.05 vs agonist alone)</a:t>
            </a: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6E40ABE2-6005-1DEC-28B6-A773B7B5253F}"/>
              </a:ext>
            </a:extLst>
          </p:cNvPr>
          <p:cNvSpPr txBox="1">
            <a:spLocks/>
          </p:cNvSpPr>
          <p:nvPr/>
        </p:nvSpPr>
        <p:spPr>
          <a:xfrm>
            <a:off x="360000" y="5432400"/>
            <a:ext cx="6933640" cy="731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*p&lt;0.05 vs. basal.</a:t>
            </a:r>
            <a:r>
              <a:rPr lang="en-GB" sz="800" baseline="30000" dirty="0"/>
              <a:t>†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P&lt;0.05 </a:t>
            </a:r>
            <a:r>
              <a:rPr lang="en-GB" sz="800" dirty="0">
                <a:latin typeface="Arial"/>
              </a:rPr>
              <a:t>vs. agonist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alone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II, angiotensin II; AT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R, angiotensin receptor type 1; CPM, counts per million;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ET-1, endothelin-1; ET</a:t>
            </a:r>
            <a:r>
              <a:rPr lang="en-GB" sz="800" baseline="-25000" dirty="0">
                <a:latin typeface="Arial"/>
              </a:rPr>
              <a:t>A</a:t>
            </a:r>
            <a:r>
              <a:rPr lang="en-GB" sz="800" dirty="0">
                <a:latin typeface="Arial"/>
              </a:rPr>
              <a:t>R, endothelin receptor type A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800" dirty="0"/>
              <a:t>1. Gómez-</a:t>
            </a:r>
            <a:r>
              <a:rPr lang="en-GB" sz="800" dirty="0" err="1"/>
              <a:t>Garre</a:t>
            </a:r>
            <a:r>
              <a:rPr lang="en-GB" sz="800" dirty="0"/>
              <a:t> D, </a:t>
            </a:r>
            <a:r>
              <a:rPr lang="en-GB" sz="800" i="1" dirty="0"/>
              <a:t>et al. Hypertension </a:t>
            </a:r>
            <a:r>
              <a:rPr lang="en-GB" sz="800" dirty="0"/>
              <a:t>1996;27:885–92.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6AE75AD-5C8C-C500-0F33-9FE02674EF9B}"/>
              </a:ext>
            </a:extLst>
          </p:cNvPr>
          <p:cNvSpPr/>
          <p:nvPr/>
        </p:nvSpPr>
        <p:spPr>
          <a:xfrm>
            <a:off x="5548277" y="1170294"/>
            <a:ext cx="6135119" cy="503398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ET-1 and ANG II-induced mesangial cell proliferation </a:t>
            </a:r>
            <a:b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fibronectin synthesis</a:t>
            </a:r>
          </a:p>
        </p:txBody>
      </p:sp>
      <p:sp>
        <p:nvSpPr>
          <p:cNvPr id="90" name="Title 7">
            <a:extLst>
              <a:ext uri="{FF2B5EF4-FFF2-40B4-BE49-F238E27FC236}">
                <a16:creationId xmlns:a16="http://schemas.microsoft.com/office/drawing/2014/main" id="{E7C410A3-214D-497C-9C46-A29ED45A5235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323396" cy="1091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ET-1 AND ANG II INTERACT DURING MESANGIAL CELL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PROLIFERATION AND MATRIX PROTEIN SYNTHESIS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2354C-AB49-E266-94D3-B2C4EC349AF3}"/>
              </a:ext>
            </a:extLst>
          </p:cNvPr>
          <p:cNvSpPr txBox="1"/>
          <p:nvPr/>
        </p:nvSpPr>
        <p:spPr>
          <a:xfrm>
            <a:off x="10785961" y="2271099"/>
            <a:ext cx="79809" cy="15690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CBDDF-05EC-E8EF-D2DB-51C0589A6347}"/>
              </a:ext>
            </a:extLst>
          </p:cNvPr>
          <p:cNvSpPr txBox="1"/>
          <p:nvPr/>
        </p:nvSpPr>
        <p:spPr>
          <a:xfrm>
            <a:off x="9208214" y="5727999"/>
            <a:ext cx="2050574" cy="12311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l"/>
            <a:r>
              <a:rPr lang="en-GB" sz="800" dirty="0"/>
              <a:t>Adapted from Gomez-</a:t>
            </a:r>
            <a:r>
              <a:rPr lang="en-GB" sz="800" dirty="0" err="1"/>
              <a:t>Garre</a:t>
            </a:r>
            <a:r>
              <a:rPr lang="en-GB" sz="800" dirty="0"/>
              <a:t> D, </a:t>
            </a:r>
            <a:r>
              <a:rPr lang="en-GB" sz="800" i="1" dirty="0"/>
              <a:t>et al</a:t>
            </a:r>
            <a:r>
              <a:rPr lang="en-GB" sz="800" dirty="0"/>
              <a:t>. 1996</a:t>
            </a:r>
            <a:r>
              <a:rPr lang="en-GB" sz="800" baseline="30000" dirty="0"/>
              <a:t>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49D0AA9-6FF5-E540-025D-0DF3F190130D}"/>
              </a:ext>
            </a:extLst>
          </p:cNvPr>
          <p:cNvSpPr txBox="1"/>
          <p:nvPr/>
        </p:nvSpPr>
        <p:spPr>
          <a:xfrm>
            <a:off x="10803198" y="4094489"/>
            <a:ext cx="79809" cy="15690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F9DE948-2C13-998D-5DEC-2EFF31FE9E6E}"/>
              </a:ext>
            </a:extLst>
          </p:cNvPr>
          <p:cNvSpPr txBox="1"/>
          <p:nvPr/>
        </p:nvSpPr>
        <p:spPr>
          <a:xfrm>
            <a:off x="8587936" y="4186145"/>
            <a:ext cx="79809" cy="15690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</p:spTree>
    <p:extLst>
      <p:ext uri="{BB962C8B-B14F-4D97-AF65-F5344CB8AC3E}">
        <p14:creationId xmlns:p14="http://schemas.microsoft.com/office/powerpoint/2010/main" val="304696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016476" cy="495749"/>
          </a:xfrm>
        </p:spPr>
        <p:txBody>
          <a:bodyPr/>
          <a:lstStyle/>
          <a:p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 II AND ET-1 INTERACT IN A POSITIVE FEEDBACK LOOP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59999" y="5670000"/>
            <a:ext cx="10057387" cy="495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ANG II, angiotensin II; ET-1, endothelin-1, ET</a:t>
            </a:r>
            <a:r>
              <a:rPr kumimoji="0" lang="en-GB" sz="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R, endothelin receptor type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800" b="1" baseline="0" dirty="0"/>
              <a:t>1. </a:t>
            </a:r>
            <a:r>
              <a:rPr lang="en-GB" sz="800" baseline="0" dirty="0" err="1"/>
              <a:t>Komers</a:t>
            </a:r>
            <a:r>
              <a:rPr lang="en-GB" sz="800" baseline="0" dirty="0"/>
              <a:t> R, Plotkin H</a:t>
            </a:r>
            <a:r>
              <a:rPr lang="en-GB" sz="800" i="1" baseline="0" dirty="0"/>
              <a:t>. Am J </a:t>
            </a:r>
            <a:r>
              <a:rPr lang="en-GB" sz="800" i="1" baseline="0" dirty="0" err="1"/>
              <a:t>Physiol</a:t>
            </a:r>
            <a:r>
              <a:rPr lang="en-GB" sz="800" i="1" baseline="0" dirty="0"/>
              <a:t> </a:t>
            </a:r>
            <a:r>
              <a:rPr lang="en-GB" sz="800" i="1" baseline="0" dirty="0" err="1"/>
              <a:t>Regul</a:t>
            </a:r>
            <a:r>
              <a:rPr lang="en-GB" sz="800" i="1" baseline="0" dirty="0"/>
              <a:t> </a:t>
            </a:r>
            <a:r>
              <a:rPr lang="en-GB" sz="800" i="1" baseline="0" dirty="0" err="1"/>
              <a:t>Integr</a:t>
            </a:r>
            <a:r>
              <a:rPr lang="en-GB" sz="800" i="1" baseline="0" dirty="0"/>
              <a:t> Comp Physiol. </a:t>
            </a:r>
            <a:r>
              <a:rPr lang="en-GB" sz="800" baseline="0" dirty="0"/>
              <a:t>2016;310:R877–84. </a:t>
            </a:r>
            <a:r>
              <a:rPr lang="en-GB" sz="800" b="1" baseline="0" dirty="0"/>
              <a:t>2. </a:t>
            </a:r>
            <a:r>
              <a:rPr lang="en-GB" sz="800" baseline="0" dirty="0"/>
              <a:t>Kohan DE, Barton M. </a:t>
            </a:r>
            <a:r>
              <a:rPr lang="en-GB" sz="800" i="1" baseline="0" dirty="0"/>
              <a:t>Kidney Int. </a:t>
            </a:r>
            <a:r>
              <a:rPr lang="en-GB" sz="800" baseline="0" dirty="0"/>
              <a:t>2014;86:896–904. </a:t>
            </a:r>
            <a:r>
              <a:rPr lang="en-GB" sz="800" b="1" baseline="0" dirty="0"/>
              <a:t>3. </a:t>
            </a:r>
            <a:r>
              <a:rPr lang="fr-FR" sz="800" baseline="0" dirty="0"/>
              <a:t>Lin YJ, </a:t>
            </a:r>
            <a:r>
              <a:rPr lang="fr-FR" sz="800" i="1" baseline="0" dirty="0"/>
              <a:t>et al. </a:t>
            </a:r>
            <a:r>
              <a:rPr lang="fr-FR" sz="800" i="1" baseline="0" dirty="0" err="1"/>
              <a:t>Biochem</a:t>
            </a:r>
            <a:r>
              <a:rPr lang="fr-FR" sz="800" i="1" baseline="0" dirty="0"/>
              <a:t> </a:t>
            </a:r>
            <a:r>
              <a:rPr lang="fr-FR" sz="800" i="1" baseline="0" dirty="0" err="1"/>
              <a:t>Biophy</a:t>
            </a:r>
            <a:r>
              <a:rPr lang="fr-FR" sz="800" i="1" baseline="0" dirty="0"/>
              <a:t> </a:t>
            </a:r>
            <a:r>
              <a:rPr lang="fr-FR" sz="800" i="1" baseline="0" dirty="0" err="1"/>
              <a:t>Res</a:t>
            </a:r>
            <a:r>
              <a:rPr lang="fr-FR" sz="800" i="1" baseline="0" dirty="0"/>
              <a:t> Commun. </a:t>
            </a:r>
            <a:r>
              <a:rPr lang="fr-FR" sz="800" baseline="0" dirty="0"/>
              <a:t>2014;451:263–9.</a:t>
            </a:r>
            <a:r>
              <a:rPr lang="en-GB" sz="800" baseline="0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1AA49D-177F-E387-E8D6-4B8810F79E58}"/>
              </a:ext>
            </a:extLst>
          </p:cNvPr>
          <p:cNvSpPr txBox="1">
            <a:spLocks/>
          </p:cNvSpPr>
          <p:nvPr/>
        </p:nvSpPr>
        <p:spPr>
          <a:xfrm>
            <a:off x="1049155" y="1957629"/>
            <a:ext cx="3010380" cy="144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80"/>
              </a:lnSpc>
              <a:spcAft>
                <a:spcPts val="372"/>
              </a:spcAft>
              <a:buNone/>
            </a:pPr>
            <a:endParaRPr lang="en-GB" sz="1400" baseline="300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F94BEB-6357-0B07-05B0-8615DC5A5455}"/>
                  </a:ext>
                </a:extLst>
              </p14:cNvPr>
              <p14:cNvContentPartPr/>
              <p14:nvPr/>
            </p14:nvContentPartPr>
            <p14:xfrm>
              <a:off x="2381010" y="159046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F94BEB-6357-0B07-05B0-8615DC5A54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72010" y="1581465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408EC8A-7677-2FAE-72ED-6310127E4A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773821"/>
              </p:ext>
            </p:extLst>
          </p:nvPr>
        </p:nvGraphicFramePr>
        <p:xfrm>
          <a:off x="4101948" y="2074334"/>
          <a:ext cx="3988105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46276E-204C-E7BB-656D-9851A6415405}"/>
              </a:ext>
            </a:extLst>
          </p:cNvPr>
          <p:cNvSpPr txBox="1"/>
          <p:nvPr/>
        </p:nvSpPr>
        <p:spPr>
          <a:xfrm>
            <a:off x="381206" y="2951232"/>
            <a:ext cx="3699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Arial"/>
              </a:rPr>
              <a:t>The ET-1 pathway </a:t>
            </a:r>
            <a:r>
              <a:rPr lang="en-GB" sz="1600" b="1" dirty="0">
                <a:latin typeface="Arial"/>
              </a:rPr>
              <a:t>impacts ANG II-mediated signalling</a:t>
            </a:r>
            <a:r>
              <a:rPr lang="en-GB" sz="1600" dirty="0">
                <a:latin typeface="Arial"/>
              </a:rPr>
              <a:t> through stimulation of </a:t>
            </a:r>
            <a:r>
              <a:rPr lang="en-GB" sz="1600" b="1" dirty="0">
                <a:latin typeface="Arial"/>
              </a:rPr>
              <a:t>aldosterone secretion</a:t>
            </a:r>
            <a:r>
              <a:rPr lang="en-GB" sz="1600" dirty="0">
                <a:latin typeface="Arial"/>
              </a:rPr>
              <a:t>, stimulation of </a:t>
            </a:r>
            <a:r>
              <a:rPr lang="en-GB" sz="1600" b="1" dirty="0">
                <a:latin typeface="Arial"/>
              </a:rPr>
              <a:t>ANG II formation in pulmonary endothelial cells</a:t>
            </a:r>
            <a:r>
              <a:rPr lang="en-GB" sz="1600" dirty="0">
                <a:latin typeface="Arial"/>
              </a:rPr>
              <a:t>, mediation of ANG II </a:t>
            </a:r>
            <a:r>
              <a:rPr lang="en-GB" sz="1600" b="1" dirty="0">
                <a:latin typeface="Arial"/>
              </a:rPr>
              <a:t>vascular actions</a:t>
            </a:r>
            <a:r>
              <a:rPr lang="en-GB" sz="1600" dirty="0">
                <a:latin typeface="Arial"/>
              </a:rPr>
              <a:t>, and </a:t>
            </a:r>
            <a:r>
              <a:rPr lang="en-GB" sz="1600" b="1" dirty="0">
                <a:latin typeface="Arial"/>
              </a:rPr>
              <a:t>inhibition of renin release</a:t>
            </a:r>
            <a:r>
              <a:rPr lang="en-GB" sz="1600" dirty="0">
                <a:latin typeface="Arial"/>
              </a:rPr>
              <a:t> from the juxta glomerular apparatus</a:t>
            </a:r>
            <a:r>
              <a:rPr lang="en-GB" sz="1600" baseline="30000" dirty="0">
                <a:latin typeface="Arial"/>
              </a:rPr>
              <a:t>1</a:t>
            </a:r>
            <a:endParaRPr lang="en-GB" sz="1600" dirty="0"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F4A81C-460E-35F4-21BB-599BF2B86D0E}"/>
              </a:ext>
            </a:extLst>
          </p:cNvPr>
          <p:cNvSpPr txBox="1"/>
          <p:nvPr/>
        </p:nvSpPr>
        <p:spPr>
          <a:xfrm>
            <a:off x="8090053" y="1631250"/>
            <a:ext cx="3988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 also impacts the ET-1 pathway: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 stimulates ET-1 release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variety of cells, including renal cells, creating a positive feedback loop between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signalling pathways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6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and ANG II enhances ET-1-induced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vasoconstriction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via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upregulation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of endothelin receptor type A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) expression 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ET-1–ET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 binding</a:t>
            </a:r>
            <a:r>
              <a:rPr kumimoji="0" lang="en-GB" sz="16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F0998-0E53-F412-B789-7AEA00EB233C}"/>
              </a:ext>
            </a:extLst>
          </p:cNvPr>
          <p:cNvSpPr txBox="1"/>
          <p:nvPr/>
        </p:nvSpPr>
        <p:spPr>
          <a:xfrm>
            <a:off x="4270325" y="4796034"/>
            <a:ext cx="1657584" cy="430887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GB" sz="1400" b="1" dirty="0">
                <a:solidFill>
                  <a:schemeClr val="accent1"/>
                </a:solidFill>
              </a:rPr>
              <a:t>ET-1 LEVELS</a:t>
            </a: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13" name="Arrow: Up 6">
            <a:extLst>
              <a:ext uri="{FF2B5EF4-FFF2-40B4-BE49-F238E27FC236}">
                <a16:creationId xmlns:a16="http://schemas.microsoft.com/office/drawing/2014/main" id="{A2884980-9AA7-B627-506B-18FA2E9902D8}"/>
              </a:ext>
            </a:extLst>
          </p:cNvPr>
          <p:cNvSpPr/>
          <p:nvPr/>
        </p:nvSpPr>
        <p:spPr>
          <a:xfrm>
            <a:off x="4333591" y="4352955"/>
            <a:ext cx="227775" cy="634563"/>
          </a:xfrm>
          <a:prstGeom prst="upArrow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FB26E-B0B8-C0A0-F6F1-32873D95BE2B}"/>
              </a:ext>
            </a:extLst>
          </p:cNvPr>
          <p:cNvSpPr txBox="1"/>
          <p:nvPr/>
        </p:nvSpPr>
        <p:spPr>
          <a:xfrm>
            <a:off x="5975296" y="1712791"/>
            <a:ext cx="1657584" cy="430887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en-GB" sz="1400" b="1" dirty="0">
                <a:solidFill>
                  <a:schemeClr val="accent2"/>
                </a:solidFill>
              </a:rPr>
              <a:t>ANG II ACTIVITY</a:t>
            </a:r>
            <a:br>
              <a:rPr lang="en-GB" sz="1400" b="1" dirty="0">
                <a:solidFill>
                  <a:schemeClr val="accent2"/>
                </a:solidFill>
              </a:rPr>
            </a:br>
            <a:endParaRPr lang="en-GB" sz="1400" b="1" dirty="0">
              <a:solidFill>
                <a:schemeClr val="accent2"/>
              </a:solidFill>
            </a:endParaRPr>
          </a:p>
        </p:txBody>
      </p:sp>
      <p:sp>
        <p:nvSpPr>
          <p:cNvPr id="15" name="Arrow: Up 6">
            <a:extLst>
              <a:ext uri="{FF2B5EF4-FFF2-40B4-BE49-F238E27FC236}">
                <a16:creationId xmlns:a16="http://schemas.microsoft.com/office/drawing/2014/main" id="{E81365EA-52B8-E870-BADE-3D1E4C5076F1}"/>
              </a:ext>
            </a:extLst>
          </p:cNvPr>
          <p:cNvSpPr/>
          <p:nvPr/>
        </p:nvSpPr>
        <p:spPr>
          <a:xfrm>
            <a:off x="7626280" y="1678199"/>
            <a:ext cx="199290" cy="495749"/>
          </a:xfrm>
          <a:prstGeom prst="upArrow">
            <a:avLst/>
          </a:prstGeom>
          <a:gradFill>
            <a:gsLst>
              <a:gs pos="0">
                <a:schemeClr val="accent2"/>
              </a:gs>
              <a:gs pos="100000">
                <a:schemeClr val="tx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554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51A23-533C-1361-AE15-76C34F6350FC}"/>
              </a:ext>
            </a:extLst>
          </p:cNvPr>
          <p:cNvSpPr txBox="1">
            <a:spLocks/>
          </p:cNvSpPr>
          <p:nvPr/>
        </p:nvSpPr>
        <p:spPr>
          <a:xfrm>
            <a:off x="6096000" y="1451948"/>
            <a:ext cx="5587396" cy="418330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EF9D5E-BE25-4449-3605-2067A14050B5}"/>
              </a:ext>
            </a:extLst>
          </p:cNvPr>
          <p:cNvSpPr/>
          <p:nvPr/>
        </p:nvSpPr>
        <p:spPr>
          <a:xfrm>
            <a:off x="5773479" y="1531808"/>
            <a:ext cx="5909917" cy="503398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ANG II ON ET-1 LEVELS IN THE KIDNEY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83E0B-8BD6-CEF6-0F43-FFBD8E6C5CEB}"/>
              </a:ext>
            </a:extLst>
          </p:cNvPr>
          <p:cNvSpPr txBox="1"/>
          <p:nvPr/>
        </p:nvSpPr>
        <p:spPr>
          <a:xfrm>
            <a:off x="9208214" y="5430290"/>
            <a:ext cx="2050574" cy="12311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en-GB" sz="800" dirty="0"/>
              <a:t>Adapted from Barton M, </a:t>
            </a:r>
            <a:r>
              <a:rPr lang="en-GB" sz="800" i="1" dirty="0"/>
              <a:t>et al</a:t>
            </a:r>
            <a:r>
              <a:rPr lang="en-GB" sz="800" dirty="0"/>
              <a:t>. 1997</a:t>
            </a:r>
            <a:r>
              <a:rPr lang="en-GB" sz="800" baseline="30000" dirty="0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2CFB7-CC24-128E-EF8D-5ED54E33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13</a:t>
            </a:fld>
            <a:endParaRPr lang="en-US"/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6E40ABE2-6005-1DEC-28B6-A773B7B5253F}"/>
              </a:ext>
            </a:extLst>
          </p:cNvPr>
          <p:cNvSpPr txBox="1">
            <a:spLocks/>
          </p:cNvSpPr>
          <p:nvPr/>
        </p:nvSpPr>
        <p:spPr>
          <a:xfrm>
            <a:off x="360000" y="5432400"/>
            <a:ext cx="4995442" cy="731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2C50"/>
              </a:buClr>
              <a:buNone/>
              <a:defRPr/>
            </a:pPr>
            <a:r>
              <a:rPr lang="en-GB" sz="800" dirty="0"/>
              <a:t>*p&lt;0.05 vs control. </a:t>
            </a:r>
            <a:r>
              <a:rPr lang="en-GB" sz="800" baseline="30000" dirty="0"/>
              <a:t>†</a:t>
            </a:r>
            <a:r>
              <a:rPr lang="en-GB" sz="800" dirty="0"/>
              <a:t>p&lt;0.05 vs ANG II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ANG II, angiotensin II; ET-1, endothelin-1, ET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R, endothelin receptor type A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800" dirty="0"/>
              <a:t>1. Barton M, </a:t>
            </a:r>
            <a:r>
              <a:rPr lang="fr-FR" sz="800" i="1" dirty="0"/>
              <a:t>et al. </a:t>
            </a:r>
            <a:r>
              <a:rPr lang="fr-FR" sz="800" i="1" dirty="0" err="1"/>
              <a:t>Biochem</a:t>
            </a:r>
            <a:r>
              <a:rPr lang="fr-FR" sz="800" i="1" dirty="0"/>
              <a:t> </a:t>
            </a:r>
            <a:r>
              <a:rPr lang="fr-FR" sz="800" i="1" dirty="0" err="1"/>
              <a:t>Biophys</a:t>
            </a:r>
            <a:r>
              <a:rPr lang="fr-FR" sz="800" i="1" dirty="0"/>
              <a:t> </a:t>
            </a:r>
            <a:r>
              <a:rPr lang="fr-FR" sz="800" i="1" dirty="0" err="1"/>
              <a:t>Res</a:t>
            </a:r>
            <a:r>
              <a:rPr lang="fr-FR" sz="800" i="1" dirty="0"/>
              <a:t> Commun </a:t>
            </a:r>
            <a:r>
              <a:rPr lang="fr-FR" sz="800" dirty="0"/>
              <a:t>1997; 238:861–5.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33DC68-3BCF-189A-9E83-5319F83F66EC}"/>
              </a:ext>
            </a:extLst>
          </p:cNvPr>
          <p:cNvSpPr/>
          <p:nvPr/>
        </p:nvSpPr>
        <p:spPr>
          <a:xfrm>
            <a:off x="8702412" y="3937726"/>
            <a:ext cx="402609" cy="32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F0B707-CA92-3B1F-71B9-D715C0597FAD}"/>
              </a:ext>
            </a:extLst>
          </p:cNvPr>
          <p:cNvSpPr/>
          <p:nvPr/>
        </p:nvSpPr>
        <p:spPr>
          <a:xfrm>
            <a:off x="9107418" y="4383826"/>
            <a:ext cx="402609" cy="32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576E999-1CD3-6789-5082-11CE49BEA355}"/>
              </a:ext>
            </a:extLst>
          </p:cNvPr>
          <p:cNvSpPr/>
          <p:nvPr/>
        </p:nvSpPr>
        <p:spPr>
          <a:xfrm>
            <a:off x="8763151" y="3458808"/>
            <a:ext cx="700088" cy="144196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 dirty="0"/>
          </a:p>
        </p:txBody>
      </p:sp>
      <p:sp>
        <p:nvSpPr>
          <p:cNvPr id="86" name="Arrow: Down 35">
            <a:extLst>
              <a:ext uri="{FF2B5EF4-FFF2-40B4-BE49-F238E27FC236}">
                <a16:creationId xmlns:a16="http://schemas.microsoft.com/office/drawing/2014/main" id="{047BB977-1B3F-3AE4-7DF2-829937F26F99}"/>
              </a:ext>
            </a:extLst>
          </p:cNvPr>
          <p:cNvSpPr/>
          <p:nvPr/>
        </p:nvSpPr>
        <p:spPr>
          <a:xfrm rot="10800000">
            <a:off x="7961527" y="4155752"/>
            <a:ext cx="136299" cy="389330"/>
          </a:xfrm>
          <a:prstGeom prst="downArrow">
            <a:avLst>
              <a:gd name="adj1" fmla="val 0"/>
              <a:gd name="adj2" fmla="val 0"/>
            </a:avLst>
          </a:prstGeom>
          <a:solidFill>
            <a:srgbClr val="BCBCBC"/>
          </a:solidFill>
          <a:ln w="19050">
            <a:solidFill>
              <a:srgbClr val="6363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87" name="Arrow: Down 36">
            <a:extLst>
              <a:ext uri="{FF2B5EF4-FFF2-40B4-BE49-F238E27FC236}">
                <a16:creationId xmlns:a16="http://schemas.microsoft.com/office/drawing/2014/main" id="{66FD9A52-C8D3-2B4B-5094-E58272476A44}"/>
              </a:ext>
            </a:extLst>
          </p:cNvPr>
          <p:cNvSpPr/>
          <p:nvPr/>
        </p:nvSpPr>
        <p:spPr>
          <a:xfrm rot="10800000">
            <a:off x="9045046" y="3058520"/>
            <a:ext cx="136299" cy="389330"/>
          </a:xfrm>
          <a:prstGeom prst="downArrow">
            <a:avLst>
              <a:gd name="adj1" fmla="val 0"/>
              <a:gd name="adj2" fmla="val 0"/>
            </a:avLst>
          </a:prstGeom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88" name="Arrow: Down 37">
            <a:extLst>
              <a:ext uri="{FF2B5EF4-FFF2-40B4-BE49-F238E27FC236}">
                <a16:creationId xmlns:a16="http://schemas.microsoft.com/office/drawing/2014/main" id="{33A98494-402C-EC37-E06B-73E727A6C346}"/>
              </a:ext>
            </a:extLst>
          </p:cNvPr>
          <p:cNvSpPr/>
          <p:nvPr/>
        </p:nvSpPr>
        <p:spPr>
          <a:xfrm rot="10800000">
            <a:off x="10157140" y="3926231"/>
            <a:ext cx="117723" cy="355904"/>
          </a:xfrm>
          <a:prstGeom prst="downArrow">
            <a:avLst>
              <a:gd name="adj1" fmla="val 0"/>
              <a:gd name="adj2" fmla="val 0"/>
            </a:avLst>
          </a:prstGeom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0DB07F5-5D7C-74C5-4C71-218ED022F4B6}"/>
              </a:ext>
            </a:extLst>
          </p:cNvPr>
          <p:cNvSpPr txBox="1"/>
          <p:nvPr/>
        </p:nvSpPr>
        <p:spPr>
          <a:xfrm>
            <a:off x="10166368" y="3714362"/>
            <a:ext cx="99266" cy="1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4D1B387-4A2B-F3D8-84B6-BF81BB99F3BF}"/>
              </a:ext>
            </a:extLst>
          </p:cNvPr>
          <p:cNvSpPr/>
          <p:nvPr/>
        </p:nvSpPr>
        <p:spPr>
          <a:xfrm>
            <a:off x="7702785" y="4424924"/>
            <a:ext cx="677595" cy="475848"/>
          </a:xfrm>
          <a:prstGeom prst="rect">
            <a:avLst/>
          </a:prstGeom>
          <a:solidFill>
            <a:schemeClr val="accent3"/>
          </a:solidFill>
          <a:ln w="19050">
            <a:solidFill>
              <a:srgbClr val="6363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8988551-248F-CC5B-33F3-BD7CFAF3F8AF}"/>
              </a:ext>
            </a:extLst>
          </p:cNvPr>
          <p:cNvSpPr/>
          <p:nvPr/>
        </p:nvSpPr>
        <p:spPr>
          <a:xfrm>
            <a:off x="9878459" y="4282139"/>
            <a:ext cx="693663" cy="61863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GB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DCFE382-7A06-A47A-7612-9C5D237BBA0C}"/>
              </a:ext>
            </a:extLst>
          </p:cNvPr>
          <p:cNvSpPr txBox="1"/>
          <p:nvPr/>
        </p:nvSpPr>
        <p:spPr>
          <a:xfrm rot="16200000">
            <a:off x="5853370" y="3455101"/>
            <a:ext cx="136095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n-GB" dirty="0"/>
              <a:t>ET-1 (</a:t>
            </a:r>
            <a:r>
              <a:rPr lang="en-GB" dirty="0" err="1"/>
              <a:t>pg</a:t>
            </a:r>
            <a:r>
              <a:rPr lang="en-GB" dirty="0"/>
              <a:t> per g tissue)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73F1A73-4C5D-7807-BE2F-039CC41FB457}"/>
              </a:ext>
            </a:extLst>
          </p:cNvPr>
          <p:cNvSpPr txBox="1"/>
          <p:nvPr/>
        </p:nvSpPr>
        <p:spPr>
          <a:xfrm>
            <a:off x="6800659" y="2252080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latin typeface="Arial"/>
              </a:rPr>
              <a:t>1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00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712498C-4538-C914-C682-E24529C56930}"/>
              </a:ext>
            </a:extLst>
          </p:cNvPr>
          <p:cNvCxnSpPr>
            <a:cxnSpLocks/>
          </p:cNvCxnSpPr>
          <p:nvPr/>
        </p:nvCxnSpPr>
        <p:spPr>
          <a:xfrm>
            <a:off x="7059301" y="2329025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61D0A30-7B82-2E1A-8943-385EAAD22794}"/>
              </a:ext>
            </a:extLst>
          </p:cNvPr>
          <p:cNvCxnSpPr>
            <a:cxnSpLocks/>
          </p:cNvCxnSpPr>
          <p:nvPr/>
        </p:nvCxnSpPr>
        <p:spPr>
          <a:xfrm>
            <a:off x="7059301" y="3614900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075705B-9424-C914-ECE0-190322EDC885}"/>
              </a:ext>
            </a:extLst>
          </p:cNvPr>
          <p:cNvCxnSpPr>
            <a:cxnSpLocks/>
          </p:cNvCxnSpPr>
          <p:nvPr/>
        </p:nvCxnSpPr>
        <p:spPr>
          <a:xfrm>
            <a:off x="7059301" y="425783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8796508-CE3D-183B-C6C3-CA892D597A40}"/>
              </a:ext>
            </a:extLst>
          </p:cNvPr>
          <p:cNvSpPr txBox="1"/>
          <p:nvPr/>
        </p:nvSpPr>
        <p:spPr>
          <a:xfrm>
            <a:off x="6941723" y="482383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EDE18FA-746F-6153-81A9-A269C32A6C2A}"/>
              </a:ext>
            </a:extLst>
          </p:cNvPr>
          <p:cNvCxnSpPr>
            <a:cxnSpLocks/>
          </p:cNvCxnSpPr>
          <p:nvPr/>
        </p:nvCxnSpPr>
        <p:spPr>
          <a:xfrm>
            <a:off x="7059301" y="4900775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: Shape 55">
            <a:extLst>
              <a:ext uri="{FF2B5EF4-FFF2-40B4-BE49-F238E27FC236}">
                <a16:creationId xmlns:a16="http://schemas.microsoft.com/office/drawing/2014/main" id="{0FC61953-0577-5252-985C-F6B422F1A5FB}"/>
              </a:ext>
            </a:extLst>
          </p:cNvPr>
          <p:cNvSpPr/>
          <p:nvPr/>
        </p:nvSpPr>
        <p:spPr>
          <a:xfrm>
            <a:off x="7125976" y="2329025"/>
            <a:ext cx="4010025" cy="2571750"/>
          </a:xfrm>
          <a:custGeom>
            <a:avLst/>
            <a:gdLst>
              <a:gd name="connsiteX0" fmla="*/ 0 w 4010025"/>
              <a:gd name="connsiteY0" fmla="*/ 0 h 2662238"/>
              <a:gd name="connsiteX1" fmla="*/ 0 w 4010025"/>
              <a:gd name="connsiteY1" fmla="*/ 2662238 h 2662238"/>
              <a:gd name="connsiteX2" fmla="*/ 4010025 w 4010025"/>
              <a:gd name="connsiteY2" fmla="*/ 2662238 h 266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0025" h="2662238">
                <a:moveTo>
                  <a:pt x="0" y="0"/>
                </a:moveTo>
                <a:lnTo>
                  <a:pt x="0" y="2662238"/>
                </a:lnTo>
                <a:lnTo>
                  <a:pt x="4010025" y="2662238"/>
                </a:lnTo>
              </a:path>
            </a:pathLst>
          </a:custGeom>
          <a:noFill/>
          <a:ln w="12700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1039C40-5082-9CCB-26AE-A907BEE6B240}"/>
              </a:ext>
            </a:extLst>
          </p:cNvPr>
          <p:cNvCxnSpPr>
            <a:cxnSpLocks/>
          </p:cNvCxnSpPr>
          <p:nvPr/>
        </p:nvCxnSpPr>
        <p:spPr>
          <a:xfrm>
            <a:off x="7059301" y="2971963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53ACF436-5F02-6413-553F-3AD9AED4D4D3}"/>
              </a:ext>
            </a:extLst>
          </p:cNvPr>
          <p:cNvSpPr txBox="1"/>
          <p:nvPr/>
        </p:nvSpPr>
        <p:spPr>
          <a:xfrm>
            <a:off x="6871191" y="2895019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latin typeface="Arial"/>
              </a:rPr>
              <a:t>75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481D6D-4848-9B0F-AFB5-8350E654941D}"/>
              </a:ext>
            </a:extLst>
          </p:cNvPr>
          <p:cNvSpPr txBox="1"/>
          <p:nvPr/>
        </p:nvSpPr>
        <p:spPr>
          <a:xfrm>
            <a:off x="6871191" y="3539740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latin typeface="Arial"/>
              </a:rPr>
              <a:t>50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E47EA65-68F3-66BB-EE28-6A5191E6C030}"/>
              </a:ext>
            </a:extLst>
          </p:cNvPr>
          <p:cNvSpPr txBox="1"/>
          <p:nvPr/>
        </p:nvSpPr>
        <p:spPr>
          <a:xfrm>
            <a:off x="6871191" y="4182679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latin typeface="Arial"/>
              </a:rPr>
              <a:t>25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E6E1B34A-497E-41A7-2569-98E16C0BB817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257385" cy="1091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ANG II MODULATES ET-1 PROTEIN TISSUE CONTENT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THROUGH ET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R-COUPLED MECHANISMS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8F3A9F-2305-DBCA-0E30-1AF0ABB2BAC2}"/>
              </a:ext>
            </a:extLst>
          </p:cNvPr>
          <p:cNvSpPr/>
          <p:nvPr/>
        </p:nvSpPr>
        <p:spPr>
          <a:xfrm>
            <a:off x="360000" y="1307762"/>
            <a:ext cx="4508257" cy="363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STUDY TYPE AND OBJECTIVE</a:t>
            </a:r>
            <a:endParaRPr kumimoji="0" lang="en-GB" sz="1400" b="1" u="non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97DA52-33A5-A15C-1C4E-1092910755D2}"/>
              </a:ext>
            </a:extLst>
          </p:cNvPr>
          <p:cNvSpPr txBox="1"/>
          <p:nvPr/>
        </p:nvSpPr>
        <p:spPr>
          <a:xfrm>
            <a:off x="360000" y="1710775"/>
            <a:ext cx="4490609" cy="12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Arial"/>
              </a:rPr>
              <a:t>Wistar–Kyoto rats were divided into 3 groups and treated for 2 weeks with ANG II, saline, </a:t>
            </a:r>
            <a:br>
              <a:rPr lang="en-GB" sz="1400" dirty="0">
                <a:latin typeface="Arial"/>
              </a:rPr>
            </a:br>
            <a:r>
              <a:rPr lang="en-GB" sz="1400" dirty="0">
                <a:latin typeface="Arial"/>
              </a:rPr>
              <a:t>or ANG II + ET</a:t>
            </a:r>
            <a:r>
              <a:rPr lang="en-GB" sz="1400" baseline="-25000" dirty="0">
                <a:latin typeface="Arial"/>
              </a:rPr>
              <a:t>A</a:t>
            </a:r>
            <a:r>
              <a:rPr lang="en-GB" sz="1400" dirty="0">
                <a:latin typeface="Arial"/>
              </a:rPr>
              <a:t>R antagonist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1" dirty="0">
                <a:latin typeface="Arial"/>
              </a:rPr>
              <a:t>Objective:</a:t>
            </a:r>
            <a:r>
              <a:rPr lang="en-GB" sz="1400" dirty="0">
                <a:latin typeface="Arial"/>
              </a:rPr>
              <a:t> Investigate the effects of ANG II, </a:t>
            </a:r>
            <a:br>
              <a:rPr lang="en-GB" sz="1400" dirty="0">
                <a:latin typeface="Arial"/>
              </a:rPr>
            </a:br>
            <a:r>
              <a:rPr lang="en-GB" sz="1400" dirty="0">
                <a:latin typeface="Arial"/>
              </a:rPr>
              <a:t>with or without ET</a:t>
            </a:r>
            <a:r>
              <a:rPr lang="en-GB" sz="1400" baseline="-25000" dirty="0">
                <a:latin typeface="Arial"/>
              </a:rPr>
              <a:t>A</a:t>
            </a:r>
            <a:r>
              <a:rPr lang="en-GB" sz="1400" dirty="0">
                <a:latin typeface="Arial"/>
              </a:rPr>
              <a:t>R antagonism, on ET-1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FA0F38-FD90-82D0-8783-A948A6DDDB98}"/>
              </a:ext>
            </a:extLst>
          </p:cNvPr>
          <p:cNvSpPr/>
          <p:nvPr/>
        </p:nvSpPr>
        <p:spPr>
          <a:xfrm>
            <a:off x="360000" y="3287353"/>
            <a:ext cx="4508257" cy="363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  <a:endParaRPr kumimoji="0" lang="en-GB" sz="1400" b="1" u="non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F31E37-00A7-235E-B0AE-A5B2359F77FB}"/>
              </a:ext>
            </a:extLst>
          </p:cNvPr>
          <p:cNvSpPr txBox="1"/>
          <p:nvPr/>
        </p:nvSpPr>
        <p:spPr>
          <a:xfrm>
            <a:off x="360000" y="3704640"/>
            <a:ext cx="449060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 increased ET-1</a:t>
            </a:r>
            <a:r>
              <a:rPr lang="en-GB" sz="1400">
                <a:latin typeface="Arial"/>
              </a:rPr>
              <a:t> protein in the kidneys 3-fold compared with controls (p&lt;0.05)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II-mediated increase in ET-1 was significantly inhibited by ET</a:t>
            </a:r>
            <a:r>
              <a:rPr kumimoji="0" lang="en-GB" sz="14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 antagonism (p&lt;0.05)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F9E45D-D1C4-9492-834D-1DA632381DEA}"/>
              </a:ext>
            </a:extLst>
          </p:cNvPr>
          <p:cNvCxnSpPr>
            <a:cxnSpLocks/>
          </p:cNvCxnSpPr>
          <p:nvPr/>
        </p:nvCxnSpPr>
        <p:spPr>
          <a:xfrm>
            <a:off x="8045264" y="4899256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525648-7782-E1DD-8709-B2FB06BBD51C}"/>
              </a:ext>
            </a:extLst>
          </p:cNvPr>
          <p:cNvSpPr txBox="1"/>
          <p:nvPr/>
        </p:nvSpPr>
        <p:spPr>
          <a:xfrm>
            <a:off x="7633576" y="4948919"/>
            <a:ext cx="82337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Control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EC58A7-87DD-5A13-37B1-7CF719A1DBB6}"/>
              </a:ext>
            </a:extLst>
          </p:cNvPr>
          <p:cNvCxnSpPr>
            <a:cxnSpLocks/>
          </p:cNvCxnSpPr>
          <p:nvPr/>
        </p:nvCxnSpPr>
        <p:spPr>
          <a:xfrm>
            <a:off x="9103606" y="4900411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E2C51B8-3260-A8D4-7DF5-9D0F00361AA9}"/>
              </a:ext>
            </a:extLst>
          </p:cNvPr>
          <p:cNvSpPr txBox="1"/>
          <p:nvPr/>
        </p:nvSpPr>
        <p:spPr>
          <a:xfrm>
            <a:off x="8691918" y="4950074"/>
            <a:ext cx="82337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C46210-2F00-4C80-81AC-368C99AACDF1}"/>
              </a:ext>
            </a:extLst>
          </p:cNvPr>
          <p:cNvCxnSpPr>
            <a:cxnSpLocks/>
          </p:cNvCxnSpPr>
          <p:nvPr/>
        </p:nvCxnSpPr>
        <p:spPr>
          <a:xfrm>
            <a:off x="10221698" y="4902872"/>
            <a:ext cx="0" cy="41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D1530A1-F97F-4001-60DA-B6A94828AE40}"/>
              </a:ext>
            </a:extLst>
          </p:cNvPr>
          <p:cNvSpPr txBox="1"/>
          <p:nvPr/>
        </p:nvSpPr>
        <p:spPr>
          <a:xfrm>
            <a:off x="9810010" y="4952535"/>
            <a:ext cx="82337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ANG II + ETAR antagonist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DC2035-5CD7-7F98-F01F-D1F99BB3FB62}"/>
              </a:ext>
            </a:extLst>
          </p:cNvPr>
          <p:cNvSpPr txBox="1"/>
          <p:nvPr/>
        </p:nvSpPr>
        <p:spPr>
          <a:xfrm>
            <a:off x="9079052" y="2880933"/>
            <a:ext cx="80150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12763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5B2C3-61B3-8A1B-039A-38BDC3143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30" y="2190300"/>
            <a:ext cx="12178370" cy="1348637"/>
          </a:xfrm>
        </p:spPr>
        <p:txBody>
          <a:bodyPr/>
          <a:lstStyle/>
          <a:p>
            <a:r>
              <a:rPr lang="en-GB" sz="3600" dirty="0"/>
              <a:t>THE COMBINED EFFECT </a:t>
            </a:r>
            <a:br>
              <a:rPr lang="en-GB" sz="3600" dirty="0"/>
            </a:br>
            <a:r>
              <a:rPr lang="en-GB" sz="3600" dirty="0"/>
              <a:t>OF ENDOTHELIN-1 </a:t>
            </a:r>
            <a:br>
              <a:rPr lang="en-GB" sz="3600" dirty="0"/>
            </a:br>
            <a:r>
              <a:rPr lang="en-GB" sz="3600" dirty="0"/>
              <a:t>AND ANGIOTENSIN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ED316-BACB-C06A-CEE9-DD39F57FFA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000" dirty="0">
                <a:latin typeface="Montserrat" pitchFamily="2" charset="77"/>
              </a:rPr>
              <a:t>Endothelin-1 (ET-1) and Angiotensin II (ANG II) </a:t>
            </a:r>
            <a:br>
              <a:rPr lang="en-GB" sz="2000" dirty="0">
                <a:latin typeface="Montserrat" pitchFamily="2" charset="77"/>
              </a:rPr>
            </a:br>
            <a:r>
              <a:rPr lang="en-GB" sz="2000" dirty="0">
                <a:latin typeface="Montserrat" pitchFamily="2" charset="77"/>
              </a:rPr>
              <a:t>in IgA Nephropathy (IgAN)</a:t>
            </a:r>
          </a:p>
        </p:txBody>
      </p:sp>
    </p:spTree>
    <p:extLst>
      <p:ext uri="{BB962C8B-B14F-4D97-AF65-F5344CB8AC3E}">
        <p14:creationId xmlns:p14="http://schemas.microsoft.com/office/powerpoint/2010/main" val="3661153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52772" cy="801369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ET-1 AND ANG II ACT IN TANDEM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AMPLIFY DAMAGE </a:t>
            </a:r>
            <a:b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MULTIPLE PATHOPHYSIOLOGIC PROCESSES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15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F8BFD6-EFBB-2658-6166-C0C47C337FC7}"/>
              </a:ext>
            </a:extLst>
          </p:cNvPr>
          <p:cNvGrpSpPr/>
          <p:nvPr/>
        </p:nvGrpSpPr>
        <p:grpSpPr>
          <a:xfrm>
            <a:off x="1444357" y="1696454"/>
            <a:ext cx="9480462" cy="3138802"/>
            <a:chOff x="1444357" y="2067672"/>
            <a:chExt cx="9480462" cy="31388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FF67F63-2426-67B5-F470-479CD74A62F9}"/>
                </a:ext>
              </a:extLst>
            </p:cNvPr>
            <p:cNvSpPr/>
            <p:nvPr/>
          </p:nvSpPr>
          <p:spPr>
            <a:xfrm>
              <a:off x="3079229" y="2914742"/>
              <a:ext cx="868930" cy="1360255"/>
            </a:xfrm>
            <a:prstGeom prst="roundRect">
              <a:avLst/>
            </a:prstGeom>
            <a:solidFill>
              <a:srgbClr val="FDFEFE"/>
            </a:solidFill>
            <a:ln w="19050" cap="flat" cmpd="sng" algn="ctr">
              <a:solidFill>
                <a:srgbClr val="959595"/>
              </a:solidFill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Tubular Na</a:t>
              </a:r>
              <a:r>
                <a:rPr kumimoji="0" lang="en-US" sz="1050" b="0" i="0" u="none" strike="noStrike" kern="0" cap="none" spc="0" normalizeH="0" baseline="3000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+</a:t>
              </a:r>
              <a:b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</a:b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transport</a:t>
              </a:r>
              <a:endParaRPr kumimoji="0" lang="en-GB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Helvetica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7F4B8-CA5F-4E2E-9B12-0476CEE4BA85}"/>
                </a:ext>
              </a:extLst>
            </p:cNvPr>
            <p:cNvSpPr/>
            <p:nvPr/>
          </p:nvSpPr>
          <p:spPr>
            <a:xfrm>
              <a:off x="4013992" y="2915183"/>
              <a:ext cx="868930" cy="1360255"/>
            </a:xfrm>
            <a:prstGeom prst="roundRect">
              <a:avLst/>
            </a:prstGeom>
            <a:solidFill>
              <a:srgbClr val="FDFEFE"/>
            </a:solidFill>
            <a:ln w="19050" cap="flat" cmpd="sng" algn="ctr">
              <a:solidFill>
                <a:srgbClr val="959595"/>
              </a:solidFill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Inflammation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kern="0">
                  <a:cs typeface="Helvetica"/>
                </a:rPr>
                <a:t>F</a:t>
              </a:r>
              <a:r>
                <a:rPr kumimoji="0" lang="en-US" sz="105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ibrosis</a:t>
              </a:r>
              <a:endParaRPr kumimoji="0" lang="en-GB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Helvetica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B70B393-9FF5-0A16-B24A-BFF57EB4495D}"/>
                </a:ext>
              </a:extLst>
            </p:cNvPr>
            <p:cNvSpPr/>
            <p:nvPr/>
          </p:nvSpPr>
          <p:spPr>
            <a:xfrm>
              <a:off x="8215574" y="2915183"/>
              <a:ext cx="1036033" cy="1374747"/>
            </a:xfrm>
            <a:prstGeom prst="roundRect">
              <a:avLst/>
            </a:prstGeom>
            <a:solidFill>
              <a:srgbClr val="FDFEFE"/>
            </a:solidFill>
            <a:ln w="19050" cap="flat" cmpd="sng" algn="ctr">
              <a:solidFill>
                <a:srgbClr val="959595"/>
              </a:solidFill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Vasoconstriction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Endothelial</a:t>
              </a:r>
              <a:b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</a:b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Helvetica"/>
                </a:rPr>
                <a:t>dysfunction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61D842-7AC0-19DA-3DAD-5AB5FDB185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457" y="4403584"/>
              <a:ext cx="0" cy="275664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3D56E03-49DB-D92A-F0EA-BB25CD63C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3741" y="4403584"/>
              <a:ext cx="0" cy="275664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B6F04C-518F-5353-73F5-40F76BB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6961" y="4690121"/>
              <a:ext cx="0" cy="13413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1954CD-0BB9-2C7C-7016-38C2F3CB7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451" y="4825068"/>
              <a:ext cx="1671020" cy="301792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>
                <a:lnSpc>
                  <a:spcPct val="95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Helvetica"/>
                </a:rPr>
                <a:t>ET-1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5E38D9-192F-4388-58AC-17DE3F297F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6961" y="2343590"/>
              <a:ext cx="0" cy="13413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A4C496-5047-3129-C05B-B5BBF2F046BB}"/>
                </a:ext>
              </a:extLst>
            </p:cNvPr>
            <p:cNvCxnSpPr>
              <a:cxnSpLocks/>
            </p:cNvCxnSpPr>
            <p:nvPr/>
          </p:nvCxnSpPr>
          <p:spPr>
            <a:xfrm>
              <a:off x="4448457" y="2469887"/>
              <a:ext cx="0" cy="307891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691E31-CF7F-D428-5A88-40817BBD60BE}"/>
                </a:ext>
              </a:extLst>
            </p:cNvPr>
            <p:cNvCxnSpPr>
              <a:cxnSpLocks/>
            </p:cNvCxnSpPr>
            <p:nvPr/>
          </p:nvCxnSpPr>
          <p:spPr>
            <a:xfrm>
              <a:off x="6506035" y="2476118"/>
              <a:ext cx="0" cy="307891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D7E180-4093-3A70-1FB7-EB445C583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451" y="2067672"/>
              <a:ext cx="1671020" cy="301792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>
                <a:lnSpc>
                  <a:spcPct val="95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200" kern="0">
                  <a:solidFill>
                    <a:srgbClr val="FFFFFF"/>
                  </a:solidFill>
                  <a:cs typeface="Helvetica"/>
                </a:rPr>
                <a:t>ANG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Helvetica"/>
                </a:rPr>
                <a:t> II</a:t>
              </a:r>
              <a:endParaRPr kumimoji="0" lang="en-US" altLang="en-US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Helvetica"/>
              </a:endParaRPr>
            </a:p>
          </p:txBody>
        </p:sp>
        <p:sp>
          <p:nvSpPr>
            <p:cNvPr id="33" name="Rectangle: Rounded Corners 52">
              <a:extLst>
                <a:ext uri="{FF2B5EF4-FFF2-40B4-BE49-F238E27FC236}">
                  <a16:creationId xmlns:a16="http://schemas.microsoft.com/office/drawing/2014/main" id="{11D6C0EA-3FCF-FDB0-F51C-6FE2CA8FC120}"/>
                </a:ext>
              </a:extLst>
            </p:cNvPr>
            <p:cNvSpPr/>
            <p:nvPr/>
          </p:nvSpPr>
          <p:spPr>
            <a:xfrm rot="10800000">
              <a:off x="2026057" y="2477718"/>
              <a:ext cx="8136877" cy="947683"/>
            </a:xfrm>
            <a:custGeom>
              <a:avLst/>
              <a:gdLst>
                <a:gd name="connsiteX0" fmla="*/ 0 w 7150092"/>
                <a:gd name="connsiteY0" fmla="*/ 165103 h 990600"/>
                <a:gd name="connsiteX1" fmla="*/ 165103 w 7150092"/>
                <a:gd name="connsiteY1" fmla="*/ 0 h 990600"/>
                <a:gd name="connsiteX2" fmla="*/ 6984989 w 7150092"/>
                <a:gd name="connsiteY2" fmla="*/ 0 h 990600"/>
                <a:gd name="connsiteX3" fmla="*/ 7150092 w 7150092"/>
                <a:gd name="connsiteY3" fmla="*/ 165103 h 990600"/>
                <a:gd name="connsiteX4" fmla="*/ 7150092 w 7150092"/>
                <a:gd name="connsiteY4" fmla="*/ 825497 h 990600"/>
                <a:gd name="connsiteX5" fmla="*/ 6984989 w 7150092"/>
                <a:gd name="connsiteY5" fmla="*/ 990600 h 990600"/>
                <a:gd name="connsiteX6" fmla="*/ 165103 w 7150092"/>
                <a:gd name="connsiteY6" fmla="*/ 990600 h 990600"/>
                <a:gd name="connsiteX7" fmla="*/ 0 w 7150092"/>
                <a:gd name="connsiteY7" fmla="*/ 825497 h 990600"/>
                <a:gd name="connsiteX8" fmla="*/ 0 w 7150092"/>
                <a:gd name="connsiteY8" fmla="*/ 165103 h 990600"/>
                <a:gd name="connsiteX0" fmla="*/ 6984989 w 7150092"/>
                <a:gd name="connsiteY0" fmla="*/ 0 h 990600"/>
                <a:gd name="connsiteX1" fmla="*/ 7150092 w 7150092"/>
                <a:gd name="connsiteY1" fmla="*/ 165103 h 990600"/>
                <a:gd name="connsiteX2" fmla="*/ 7150092 w 7150092"/>
                <a:gd name="connsiteY2" fmla="*/ 825497 h 990600"/>
                <a:gd name="connsiteX3" fmla="*/ 6984989 w 7150092"/>
                <a:gd name="connsiteY3" fmla="*/ 990600 h 990600"/>
                <a:gd name="connsiteX4" fmla="*/ 165103 w 7150092"/>
                <a:gd name="connsiteY4" fmla="*/ 990600 h 990600"/>
                <a:gd name="connsiteX5" fmla="*/ 0 w 7150092"/>
                <a:gd name="connsiteY5" fmla="*/ 825497 h 990600"/>
                <a:gd name="connsiteX6" fmla="*/ 0 w 7150092"/>
                <a:gd name="connsiteY6" fmla="*/ 165103 h 990600"/>
                <a:gd name="connsiteX7" fmla="*/ 165103 w 7150092"/>
                <a:gd name="connsiteY7" fmla="*/ 0 h 990600"/>
                <a:gd name="connsiteX8" fmla="*/ 7076429 w 7150092"/>
                <a:gd name="connsiteY8" fmla="*/ 91440 h 990600"/>
                <a:gd name="connsiteX0" fmla="*/ 6984989 w 7150092"/>
                <a:gd name="connsiteY0" fmla="*/ 0 h 990600"/>
                <a:gd name="connsiteX1" fmla="*/ 7150092 w 7150092"/>
                <a:gd name="connsiteY1" fmla="*/ 165103 h 990600"/>
                <a:gd name="connsiteX2" fmla="*/ 7150092 w 7150092"/>
                <a:gd name="connsiteY2" fmla="*/ 825497 h 990600"/>
                <a:gd name="connsiteX3" fmla="*/ 6984989 w 7150092"/>
                <a:gd name="connsiteY3" fmla="*/ 990600 h 990600"/>
                <a:gd name="connsiteX4" fmla="*/ 165103 w 7150092"/>
                <a:gd name="connsiteY4" fmla="*/ 990600 h 990600"/>
                <a:gd name="connsiteX5" fmla="*/ 0 w 7150092"/>
                <a:gd name="connsiteY5" fmla="*/ 825497 h 990600"/>
                <a:gd name="connsiteX6" fmla="*/ 0 w 7150092"/>
                <a:gd name="connsiteY6" fmla="*/ 165103 h 990600"/>
                <a:gd name="connsiteX7" fmla="*/ 165103 w 7150092"/>
                <a:gd name="connsiteY7" fmla="*/ 0 h 990600"/>
                <a:gd name="connsiteX0" fmla="*/ 6984989 w 7150092"/>
                <a:gd name="connsiteY0" fmla="*/ 0 h 990600"/>
                <a:gd name="connsiteX1" fmla="*/ 7150092 w 7150092"/>
                <a:gd name="connsiteY1" fmla="*/ 165103 h 990600"/>
                <a:gd name="connsiteX2" fmla="*/ 7150092 w 7150092"/>
                <a:gd name="connsiteY2" fmla="*/ 825497 h 990600"/>
                <a:gd name="connsiteX3" fmla="*/ 6984989 w 7150092"/>
                <a:gd name="connsiteY3" fmla="*/ 990600 h 990600"/>
                <a:gd name="connsiteX4" fmla="*/ 165103 w 7150092"/>
                <a:gd name="connsiteY4" fmla="*/ 990600 h 990600"/>
                <a:gd name="connsiteX5" fmla="*/ 0 w 7150092"/>
                <a:gd name="connsiteY5" fmla="*/ 825497 h 990600"/>
                <a:gd name="connsiteX6" fmla="*/ 0 w 7150092"/>
                <a:gd name="connsiteY6" fmla="*/ 165103 h 990600"/>
                <a:gd name="connsiteX0" fmla="*/ 7150092 w 7150092"/>
                <a:gd name="connsiteY0" fmla="*/ 0 h 825497"/>
                <a:gd name="connsiteX1" fmla="*/ 7150092 w 7150092"/>
                <a:gd name="connsiteY1" fmla="*/ 660394 h 825497"/>
                <a:gd name="connsiteX2" fmla="*/ 6984989 w 7150092"/>
                <a:gd name="connsiteY2" fmla="*/ 825497 h 825497"/>
                <a:gd name="connsiteX3" fmla="*/ 165103 w 7150092"/>
                <a:gd name="connsiteY3" fmla="*/ 825497 h 825497"/>
                <a:gd name="connsiteX4" fmla="*/ 0 w 7150092"/>
                <a:gd name="connsiteY4" fmla="*/ 660394 h 825497"/>
                <a:gd name="connsiteX5" fmla="*/ 0 w 7150092"/>
                <a:gd name="connsiteY5" fmla="*/ 0 h 82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0092" h="825497">
                  <a:moveTo>
                    <a:pt x="7150092" y="0"/>
                  </a:moveTo>
                  <a:lnTo>
                    <a:pt x="7150092" y="660394"/>
                  </a:lnTo>
                  <a:cubicBezTo>
                    <a:pt x="7150092" y="751578"/>
                    <a:pt x="7076173" y="825497"/>
                    <a:pt x="6984989" y="825497"/>
                  </a:cubicBezTo>
                  <a:lnTo>
                    <a:pt x="165103" y="825497"/>
                  </a:lnTo>
                  <a:cubicBezTo>
                    <a:pt x="73919" y="825497"/>
                    <a:pt x="0" y="751578"/>
                    <a:pt x="0" y="660394"/>
                  </a:cubicBez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Helvetica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6D843E-6EA7-AEA1-CEDE-DE47BD8E4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6925" y="4403584"/>
              <a:ext cx="0" cy="275664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96C4EE-3B81-03BE-14DD-3ED857AD0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3956" y="4473029"/>
              <a:ext cx="0" cy="204248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4711878-0EDF-BFD3-909A-FD4D9E950728}"/>
                </a:ext>
              </a:extLst>
            </p:cNvPr>
            <p:cNvGrpSpPr/>
            <p:nvPr/>
          </p:nvGrpSpPr>
          <p:grpSpPr>
            <a:xfrm>
              <a:off x="2026057" y="3741696"/>
              <a:ext cx="8136878" cy="948429"/>
              <a:chOff x="900737" y="4315582"/>
              <a:chExt cx="9366096" cy="300580"/>
            </a:xfrm>
          </p:grpSpPr>
          <p:sp>
            <p:nvSpPr>
              <p:cNvPr id="51" name="Rectangle: Rounded Corners 52">
                <a:extLst>
                  <a:ext uri="{FF2B5EF4-FFF2-40B4-BE49-F238E27FC236}">
                    <a16:creationId xmlns:a16="http://schemas.microsoft.com/office/drawing/2014/main" id="{A81FDC67-87F8-F7D1-3618-1F8930D00E74}"/>
                  </a:ext>
                </a:extLst>
              </p:cNvPr>
              <p:cNvSpPr/>
              <p:nvPr/>
            </p:nvSpPr>
            <p:spPr>
              <a:xfrm>
                <a:off x="900737" y="4315582"/>
                <a:ext cx="9366096" cy="300580"/>
              </a:xfrm>
              <a:custGeom>
                <a:avLst/>
                <a:gdLst>
                  <a:gd name="connsiteX0" fmla="*/ 0 w 7150092"/>
                  <a:gd name="connsiteY0" fmla="*/ 165103 h 990600"/>
                  <a:gd name="connsiteX1" fmla="*/ 165103 w 7150092"/>
                  <a:gd name="connsiteY1" fmla="*/ 0 h 990600"/>
                  <a:gd name="connsiteX2" fmla="*/ 6984989 w 7150092"/>
                  <a:gd name="connsiteY2" fmla="*/ 0 h 990600"/>
                  <a:gd name="connsiteX3" fmla="*/ 7150092 w 7150092"/>
                  <a:gd name="connsiteY3" fmla="*/ 165103 h 990600"/>
                  <a:gd name="connsiteX4" fmla="*/ 7150092 w 7150092"/>
                  <a:gd name="connsiteY4" fmla="*/ 825497 h 990600"/>
                  <a:gd name="connsiteX5" fmla="*/ 6984989 w 7150092"/>
                  <a:gd name="connsiteY5" fmla="*/ 990600 h 990600"/>
                  <a:gd name="connsiteX6" fmla="*/ 165103 w 7150092"/>
                  <a:gd name="connsiteY6" fmla="*/ 990600 h 990600"/>
                  <a:gd name="connsiteX7" fmla="*/ 0 w 7150092"/>
                  <a:gd name="connsiteY7" fmla="*/ 825497 h 990600"/>
                  <a:gd name="connsiteX8" fmla="*/ 0 w 7150092"/>
                  <a:gd name="connsiteY8" fmla="*/ 165103 h 990600"/>
                  <a:gd name="connsiteX0" fmla="*/ 6984989 w 7150092"/>
                  <a:gd name="connsiteY0" fmla="*/ 0 h 990600"/>
                  <a:gd name="connsiteX1" fmla="*/ 7150092 w 7150092"/>
                  <a:gd name="connsiteY1" fmla="*/ 165103 h 990600"/>
                  <a:gd name="connsiteX2" fmla="*/ 7150092 w 7150092"/>
                  <a:gd name="connsiteY2" fmla="*/ 825497 h 990600"/>
                  <a:gd name="connsiteX3" fmla="*/ 6984989 w 7150092"/>
                  <a:gd name="connsiteY3" fmla="*/ 990600 h 990600"/>
                  <a:gd name="connsiteX4" fmla="*/ 165103 w 7150092"/>
                  <a:gd name="connsiteY4" fmla="*/ 990600 h 990600"/>
                  <a:gd name="connsiteX5" fmla="*/ 0 w 7150092"/>
                  <a:gd name="connsiteY5" fmla="*/ 825497 h 990600"/>
                  <a:gd name="connsiteX6" fmla="*/ 0 w 7150092"/>
                  <a:gd name="connsiteY6" fmla="*/ 165103 h 990600"/>
                  <a:gd name="connsiteX7" fmla="*/ 165103 w 7150092"/>
                  <a:gd name="connsiteY7" fmla="*/ 0 h 990600"/>
                  <a:gd name="connsiteX8" fmla="*/ 7076429 w 7150092"/>
                  <a:gd name="connsiteY8" fmla="*/ 91440 h 990600"/>
                  <a:gd name="connsiteX0" fmla="*/ 6984989 w 7150092"/>
                  <a:gd name="connsiteY0" fmla="*/ 0 h 990600"/>
                  <a:gd name="connsiteX1" fmla="*/ 7150092 w 7150092"/>
                  <a:gd name="connsiteY1" fmla="*/ 165103 h 990600"/>
                  <a:gd name="connsiteX2" fmla="*/ 7150092 w 7150092"/>
                  <a:gd name="connsiteY2" fmla="*/ 825497 h 990600"/>
                  <a:gd name="connsiteX3" fmla="*/ 6984989 w 7150092"/>
                  <a:gd name="connsiteY3" fmla="*/ 990600 h 990600"/>
                  <a:gd name="connsiteX4" fmla="*/ 165103 w 7150092"/>
                  <a:gd name="connsiteY4" fmla="*/ 990600 h 990600"/>
                  <a:gd name="connsiteX5" fmla="*/ 0 w 7150092"/>
                  <a:gd name="connsiteY5" fmla="*/ 825497 h 990600"/>
                  <a:gd name="connsiteX6" fmla="*/ 0 w 7150092"/>
                  <a:gd name="connsiteY6" fmla="*/ 165103 h 990600"/>
                  <a:gd name="connsiteX7" fmla="*/ 165103 w 7150092"/>
                  <a:gd name="connsiteY7" fmla="*/ 0 h 990600"/>
                  <a:gd name="connsiteX0" fmla="*/ 6984989 w 7150092"/>
                  <a:gd name="connsiteY0" fmla="*/ 0 h 990600"/>
                  <a:gd name="connsiteX1" fmla="*/ 7150092 w 7150092"/>
                  <a:gd name="connsiteY1" fmla="*/ 165103 h 990600"/>
                  <a:gd name="connsiteX2" fmla="*/ 7150092 w 7150092"/>
                  <a:gd name="connsiteY2" fmla="*/ 825497 h 990600"/>
                  <a:gd name="connsiteX3" fmla="*/ 6984989 w 7150092"/>
                  <a:gd name="connsiteY3" fmla="*/ 990600 h 990600"/>
                  <a:gd name="connsiteX4" fmla="*/ 165103 w 7150092"/>
                  <a:gd name="connsiteY4" fmla="*/ 990600 h 990600"/>
                  <a:gd name="connsiteX5" fmla="*/ 0 w 7150092"/>
                  <a:gd name="connsiteY5" fmla="*/ 825497 h 990600"/>
                  <a:gd name="connsiteX6" fmla="*/ 0 w 7150092"/>
                  <a:gd name="connsiteY6" fmla="*/ 165103 h 990600"/>
                  <a:gd name="connsiteX0" fmla="*/ 7150092 w 7150092"/>
                  <a:gd name="connsiteY0" fmla="*/ 0 h 825497"/>
                  <a:gd name="connsiteX1" fmla="*/ 7150092 w 7150092"/>
                  <a:gd name="connsiteY1" fmla="*/ 660394 h 825497"/>
                  <a:gd name="connsiteX2" fmla="*/ 6984989 w 7150092"/>
                  <a:gd name="connsiteY2" fmla="*/ 825497 h 825497"/>
                  <a:gd name="connsiteX3" fmla="*/ 165103 w 7150092"/>
                  <a:gd name="connsiteY3" fmla="*/ 825497 h 825497"/>
                  <a:gd name="connsiteX4" fmla="*/ 0 w 7150092"/>
                  <a:gd name="connsiteY4" fmla="*/ 660394 h 825497"/>
                  <a:gd name="connsiteX5" fmla="*/ 0 w 7150092"/>
                  <a:gd name="connsiteY5" fmla="*/ 0 h 825497"/>
                  <a:gd name="connsiteX0" fmla="*/ 7150092 w 7150092"/>
                  <a:gd name="connsiteY0" fmla="*/ 0 h 825497"/>
                  <a:gd name="connsiteX1" fmla="*/ 7150092 w 7150092"/>
                  <a:gd name="connsiteY1" fmla="*/ 660394 h 825497"/>
                  <a:gd name="connsiteX2" fmla="*/ 6984989 w 7150092"/>
                  <a:gd name="connsiteY2" fmla="*/ 825497 h 825497"/>
                  <a:gd name="connsiteX3" fmla="*/ 165103 w 7150092"/>
                  <a:gd name="connsiteY3" fmla="*/ 825497 h 825497"/>
                  <a:gd name="connsiteX4" fmla="*/ 0 w 7150092"/>
                  <a:gd name="connsiteY4" fmla="*/ 660394 h 825497"/>
                  <a:gd name="connsiteX5" fmla="*/ 4762 w 7150092"/>
                  <a:gd name="connsiteY5" fmla="*/ 160383 h 825497"/>
                  <a:gd name="connsiteX0" fmla="*/ 7159755 w 7159755"/>
                  <a:gd name="connsiteY0" fmla="*/ 0 h 825497"/>
                  <a:gd name="connsiteX1" fmla="*/ 7159755 w 7159755"/>
                  <a:gd name="connsiteY1" fmla="*/ 660394 h 825497"/>
                  <a:gd name="connsiteX2" fmla="*/ 6994652 w 7159755"/>
                  <a:gd name="connsiteY2" fmla="*/ 825497 h 825497"/>
                  <a:gd name="connsiteX3" fmla="*/ 174766 w 7159755"/>
                  <a:gd name="connsiteY3" fmla="*/ 825497 h 825497"/>
                  <a:gd name="connsiteX4" fmla="*/ 9663 w 7159755"/>
                  <a:gd name="connsiteY4" fmla="*/ 660394 h 825497"/>
                  <a:gd name="connsiteX5" fmla="*/ 137 w 7159755"/>
                  <a:gd name="connsiteY5" fmla="*/ 167356 h 825497"/>
                  <a:gd name="connsiteX0" fmla="*/ 7150092 w 7150092"/>
                  <a:gd name="connsiteY0" fmla="*/ 0 h 825497"/>
                  <a:gd name="connsiteX1" fmla="*/ 7150092 w 7150092"/>
                  <a:gd name="connsiteY1" fmla="*/ 660394 h 825497"/>
                  <a:gd name="connsiteX2" fmla="*/ 6984989 w 7150092"/>
                  <a:gd name="connsiteY2" fmla="*/ 825497 h 825497"/>
                  <a:gd name="connsiteX3" fmla="*/ 165103 w 7150092"/>
                  <a:gd name="connsiteY3" fmla="*/ 825497 h 825497"/>
                  <a:gd name="connsiteX4" fmla="*/ 0 w 7150092"/>
                  <a:gd name="connsiteY4" fmla="*/ 660394 h 825497"/>
                  <a:gd name="connsiteX5" fmla="*/ 9524 w 7150092"/>
                  <a:gd name="connsiteY5" fmla="*/ 167356 h 825497"/>
                  <a:gd name="connsiteX0" fmla="*/ 7150092 w 7150092"/>
                  <a:gd name="connsiteY0" fmla="*/ 0 h 825497"/>
                  <a:gd name="connsiteX1" fmla="*/ 7150092 w 7150092"/>
                  <a:gd name="connsiteY1" fmla="*/ 660394 h 825497"/>
                  <a:gd name="connsiteX2" fmla="*/ 6984989 w 7150092"/>
                  <a:gd name="connsiteY2" fmla="*/ 825497 h 825497"/>
                  <a:gd name="connsiteX3" fmla="*/ 165103 w 7150092"/>
                  <a:gd name="connsiteY3" fmla="*/ 825497 h 825497"/>
                  <a:gd name="connsiteX4" fmla="*/ 0 w 7150092"/>
                  <a:gd name="connsiteY4" fmla="*/ 660394 h 825497"/>
                  <a:gd name="connsiteX5" fmla="*/ 9524 w 7150092"/>
                  <a:gd name="connsiteY5" fmla="*/ 167356 h 825497"/>
                  <a:gd name="connsiteX0" fmla="*/ 7150551 w 7150551"/>
                  <a:gd name="connsiteY0" fmla="*/ 0 h 825497"/>
                  <a:gd name="connsiteX1" fmla="*/ 7150551 w 7150551"/>
                  <a:gd name="connsiteY1" fmla="*/ 660394 h 825497"/>
                  <a:gd name="connsiteX2" fmla="*/ 6985448 w 7150551"/>
                  <a:gd name="connsiteY2" fmla="*/ 825497 h 825497"/>
                  <a:gd name="connsiteX3" fmla="*/ 165562 w 7150551"/>
                  <a:gd name="connsiteY3" fmla="*/ 825497 h 825497"/>
                  <a:gd name="connsiteX4" fmla="*/ 459 w 7150551"/>
                  <a:gd name="connsiteY4" fmla="*/ 660394 h 825497"/>
                  <a:gd name="connsiteX5" fmla="*/ 458 w 7150551"/>
                  <a:gd name="connsiteY5" fmla="*/ 167356 h 825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0551" h="825497">
                    <a:moveTo>
                      <a:pt x="7150551" y="0"/>
                    </a:moveTo>
                    <a:lnTo>
                      <a:pt x="7150551" y="660394"/>
                    </a:lnTo>
                    <a:cubicBezTo>
                      <a:pt x="7150551" y="751578"/>
                      <a:pt x="7076632" y="825497"/>
                      <a:pt x="6985448" y="825497"/>
                    </a:cubicBezTo>
                    <a:lnTo>
                      <a:pt x="165562" y="825497"/>
                    </a:lnTo>
                    <a:cubicBezTo>
                      <a:pt x="74378" y="825497"/>
                      <a:pt x="459" y="751578"/>
                      <a:pt x="459" y="660394"/>
                    </a:cubicBezTo>
                    <a:cubicBezTo>
                      <a:pt x="2046" y="493724"/>
                      <a:pt x="-1129" y="334026"/>
                      <a:pt x="458" y="167356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headEnd type="triangle"/>
                <a:tailEnd type="none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Helvetica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EB1D2A6-F7EF-6CC2-4543-61AD08E927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737" y="4329700"/>
                <a:ext cx="0" cy="197056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headEnd type="none"/>
                <a:tailEnd type="none"/>
              </a:ln>
              <a:effectLst/>
            </p:spPr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7C9269-3908-1078-58FD-21FC5473D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9126" y="3425172"/>
              <a:ext cx="1177200" cy="301792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>
                <a:lnSpc>
                  <a:spcPct val="95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Helvetica"/>
                </a:rPr>
                <a:t>Aldosterone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35DDDC1-95E5-599E-7DE7-F25B916B5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357" y="3456411"/>
              <a:ext cx="1177200" cy="301792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>
                <a:lnSpc>
                  <a:spcPct val="95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Helvetica"/>
                </a:rPr>
                <a:t>Renin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E7BEFDE-6696-88DC-3130-BD6CBE4F9C83}"/>
                </a:ext>
              </a:extLst>
            </p:cNvPr>
            <p:cNvCxnSpPr>
              <a:cxnSpLocks/>
            </p:cNvCxnSpPr>
            <p:nvPr/>
          </p:nvCxnSpPr>
          <p:spPr>
            <a:xfrm>
              <a:off x="3530273" y="2469887"/>
              <a:ext cx="0" cy="307891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437DEA-D492-E6C3-4BC4-F3CFD820335E}"/>
                </a:ext>
              </a:extLst>
            </p:cNvPr>
            <p:cNvCxnSpPr>
              <a:cxnSpLocks/>
            </p:cNvCxnSpPr>
            <p:nvPr/>
          </p:nvCxnSpPr>
          <p:spPr>
            <a:xfrm>
              <a:off x="8736925" y="2476118"/>
              <a:ext cx="0" cy="307891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65E13FDB-6D06-52D3-DD26-ED6F43C0E9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474" y="2192695"/>
              <a:ext cx="2957778" cy="2497430"/>
            </a:xfrm>
            <a:prstGeom prst="bentConnector5">
              <a:avLst>
                <a:gd name="adj1" fmla="val -32920"/>
                <a:gd name="adj2" fmla="val 100017"/>
                <a:gd name="adj3" fmla="val 92825"/>
              </a:avLst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tailEnd type="triangle"/>
            </a:ln>
            <a:effectLst/>
          </p:spPr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4E2F589F-4B94-A787-821B-AAC08812ACEF}"/>
                </a:ext>
              </a:extLst>
            </p:cNvPr>
            <p:cNvCxnSpPr>
              <a:cxnSpLocks/>
              <a:stCxn id="33" idx="3"/>
              <a:endCxn id="25" idx="3"/>
            </p:cNvCxnSpPr>
            <p:nvPr/>
          </p:nvCxnSpPr>
          <p:spPr>
            <a:xfrm rot="10800000" flipV="1">
              <a:off x="6822472" y="2477717"/>
              <a:ext cx="3152574" cy="2498246"/>
            </a:xfrm>
            <a:prstGeom prst="bentConnector5">
              <a:avLst>
                <a:gd name="adj1" fmla="val -29731"/>
                <a:gd name="adj2" fmla="val 100040"/>
                <a:gd name="adj3" fmla="val 93268"/>
              </a:avLst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tailEnd type="triangle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F1D3830-DA27-EB87-479A-F72ED4397CB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026056" y="3670231"/>
              <a:ext cx="0" cy="232017"/>
            </a:xfrm>
            <a:prstGeom prst="line">
              <a:avLst/>
            </a:prstGeom>
            <a:noFill/>
            <a:ln w="19050" cap="rnd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2DF5270-49CF-64D9-23DE-F36A78A8861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026055" y="3303552"/>
              <a:ext cx="0" cy="232017"/>
            </a:xfrm>
            <a:prstGeom prst="line">
              <a:avLst/>
            </a:prstGeom>
            <a:noFill/>
            <a:ln w="19050" cap="rnd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0F6CABF-B7C0-749F-6ECA-90828EE9135C}"/>
                </a:ext>
              </a:extLst>
            </p:cNvPr>
            <p:cNvGrpSpPr/>
            <p:nvPr/>
          </p:nvGrpSpPr>
          <p:grpSpPr>
            <a:xfrm>
              <a:off x="8614188" y="2784001"/>
              <a:ext cx="237600" cy="237600"/>
              <a:chOff x="8058627" y="2041782"/>
              <a:chExt cx="140400" cy="14040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0CCF398-EA77-8A24-859F-8E742709AB25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35081BE-8F3C-2332-5AC3-C187FE753C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9DAA86C-D908-50C9-E94F-DEF6C0F2D2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99500A-CB2B-2AB6-27CB-BB87B27CCF8A}"/>
                </a:ext>
              </a:extLst>
            </p:cNvPr>
            <p:cNvGrpSpPr/>
            <p:nvPr/>
          </p:nvGrpSpPr>
          <p:grpSpPr>
            <a:xfrm>
              <a:off x="8614188" y="4154908"/>
              <a:ext cx="237600" cy="237600"/>
              <a:chOff x="8058627" y="2041782"/>
              <a:chExt cx="140400" cy="1404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82FB0EF-7F14-F715-0CB4-32B3AB56B984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404576F-F6EF-AFBF-D1DD-FCDF245ED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4C73A01-DE6A-CD62-1093-0740918851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7183B5D-0702-949E-A311-5187EB6307F7}"/>
                </a:ext>
              </a:extLst>
            </p:cNvPr>
            <p:cNvGrpSpPr/>
            <p:nvPr/>
          </p:nvGrpSpPr>
          <p:grpSpPr>
            <a:xfrm>
              <a:off x="4319715" y="2784001"/>
              <a:ext cx="237600" cy="237600"/>
              <a:chOff x="8058627" y="2041782"/>
              <a:chExt cx="140400" cy="140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0576BD89-D349-4971-C121-431C57E9FF01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61F4087E-3C9E-8089-441A-19637AE53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B592218-C870-D4CA-D0EA-2F10CD87F5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945C103-5C0B-2F26-2900-E2A29DDD2A4E}"/>
                </a:ext>
              </a:extLst>
            </p:cNvPr>
            <p:cNvGrpSpPr/>
            <p:nvPr/>
          </p:nvGrpSpPr>
          <p:grpSpPr>
            <a:xfrm>
              <a:off x="4319715" y="4154908"/>
              <a:ext cx="237600" cy="237600"/>
              <a:chOff x="8058627" y="2041782"/>
              <a:chExt cx="140400" cy="1404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61AE16-EE05-9668-DAFA-583C3E98EC8D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1E75237-6A27-2925-590C-0816B83D7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AB8DEB9-902E-8F4E-27CD-5835810BBC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55AE0FF-0D5C-DD36-ADDE-905A76331F4B}"/>
                </a:ext>
              </a:extLst>
            </p:cNvPr>
            <p:cNvGrpSpPr/>
            <p:nvPr/>
          </p:nvGrpSpPr>
          <p:grpSpPr>
            <a:xfrm>
              <a:off x="3407795" y="2784001"/>
              <a:ext cx="237600" cy="237600"/>
              <a:chOff x="8058627" y="2041782"/>
              <a:chExt cx="140400" cy="1404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6468875-C947-5078-8A49-6B8D2C21A8DD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759A42A-7321-EDE9-20AE-100FF5158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E02F4A81-9057-EFAC-192C-64C1BD9859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10256CE-C2A9-7315-D019-4F4BAEAF3095}"/>
                </a:ext>
              </a:extLst>
            </p:cNvPr>
            <p:cNvGrpSpPr/>
            <p:nvPr/>
          </p:nvGrpSpPr>
          <p:grpSpPr>
            <a:xfrm>
              <a:off x="3387543" y="4163379"/>
              <a:ext cx="237600" cy="237600"/>
              <a:chOff x="8058627" y="2041782"/>
              <a:chExt cx="140400" cy="1404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DE5F1043-D7B7-B5B6-DC83-9B43E53CEAD1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428EA75-208A-D1A3-284D-45E62498E4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1CFA672-2A83-CFB6-61A2-04122768E129}"/>
                </a:ext>
              </a:extLst>
            </p:cNvPr>
            <p:cNvSpPr/>
            <p:nvPr/>
          </p:nvSpPr>
          <p:spPr>
            <a:xfrm>
              <a:off x="7805049" y="2779459"/>
              <a:ext cx="459240" cy="458370"/>
            </a:xfrm>
            <a:prstGeom prst="arc">
              <a:avLst>
                <a:gd name="adj1" fmla="val 12845742"/>
                <a:gd name="adj2" fmla="val 20873475"/>
              </a:avLst>
            </a:prstGeom>
            <a:noFill/>
            <a:ln w="19050" cap="flat" cmpd="sng" algn="ctr">
              <a:solidFill>
                <a:srgbClr val="959595"/>
              </a:solidFill>
              <a:prstDash val="solid"/>
              <a:head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Helvetica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C71FBA9-D438-BBDF-9358-7EE4E72093B1}"/>
                </a:ext>
              </a:extLst>
            </p:cNvPr>
            <p:cNvSpPr/>
            <p:nvPr/>
          </p:nvSpPr>
          <p:spPr>
            <a:xfrm>
              <a:off x="5196224" y="2915183"/>
              <a:ext cx="2694643" cy="1350906"/>
            </a:xfrm>
            <a:prstGeom prst="roundRect">
              <a:avLst>
                <a:gd name="adj" fmla="val 9389"/>
              </a:avLst>
            </a:prstGeom>
            <a:solidFill>
              <a:srgbClr val="FDFEFE"/>
            </a:solidFill>
            <a:ln w="19050" cap="flat" cmpd="sng" algn="ctr">
              <a:solidFill>
                <a:srgbClr val="959595"/>
              </a:solidFill>
              <a:prstDash val="solid"/>
            </a:ln>
            <a:effectLst/>
          </p:spPr>
          <p:txBody>
            <a:bodyPr wrap="none" lIns="0" rIns="0" numCol="1" rtlCol="0" anchor="ctr"/>
            <a:lstStyle/>
            <a:p>
              <a:pPr algn="ctr">
                <a:defRPr/>
              </a:pPr>
              <a:r>
                <a:rPr lang="en-US" sz="1050" b="1" kern="0" dirty="0">
                  <a:cs typeface="Helvetica"/>
                </a:rPr>
                <a:t>Podocyte injury/loss</a:t>
              </a:r>
            </a:p>
            <a:p>
              <a:pPr algn="ctr">
                <a:defRPr/>
              </a:pPr>
              <a:r>
                <a:rPr lang="en-US" sz="1050" b="1" kern="0" dirty="0">
                  <a:cs typeface="Helvetica"/>
                </a:rPr>
                <a:t>Mesangial cell proliferation</a:t>
              </a:r>
            </a:p>
            <a:p>
              <a:pPr algn="ctr">
                <a:defRPr/>
              </a:pPr>
              <a:r>
                <a:rPr lang="en-US" sz="1050" b="1" kern="0" dirty="0">
                  <a:cs typeface="Helvetica"/>
                </a:rPr>
                <a:t>ECM production </a:t>
              </a:r>
            </a:p>
            <a:p>
              <a:pPr algn="ctr">
                <a:defRPr/>
              </a:pPr>
              <a:r>
                <a:rPr lang="en-US" sz="1050" b="1" kern="0" dirty="0">
                  <a:cs typeface="Helvetica"/>
                </a:rPr>
                <a:t>Damage to glomerular filtration barrier</a:t>
              </a:r>
            </a:p>
            <a:p>
              <a:pPr marL="0" marR="0" lvl="0" indent="0" algn="ctr" defTabSz="4572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050" b="1" kern="0" dirty="0">
                  <a:cs typeface="Helvetica"/>
                </a:rPr>
                <a:t>Proteinuria</a:t>
              </a:r>
            </a:p>
            <a:p>
              <a:pPr marL="0" marR="0" lvl="0" indent="0" algn="ctr" defTabSz="4572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en-US" sz="1050" b="1" kern="0" dirty="0">
                  <a:cs typeface="Helvetica"/>
                </a:rPr>
                <a:t>Glomerulosclerosis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Helvetic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D253AA-50FC-71B4-6045-C23431D38E75}"/>
                </a:ext>
              </a:extLst>
            </p:cNvPr>
            <p:cNvSpPr txBox="1"/>
            <p:nvPr/>
          </p:nvSpPr>
          <p:spPr>
            <a:xfrm rot="16200000">
              <a:off x="2053332" y="3387864"/>
              <a:ext cx="1682621" cy="41549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Helvetica"/>
                </a:rPr>
                <a:t>TUBULOINTERSTITIAL COMPARTMENT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6682FA-4B1C-E2F1-610C-D5C2C8593AA2}"/>
                </a:ext>
              </a:extLst>
            </p:cNvPr>
            <p:cNvSpPr txBox="1"/>
            <p:nvPr/>
          </p:nvSpPr>
          <p:spPr>
            <a:xfrm rot="16200000">
              <a:off x="4529151" y="3465015"/>
              <a:ext cx="1014134" cy="26736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Helvetica"/>
                </a:rPr>
                <a:t>GLOMERULI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32C083-FF23-4EA3-BDD2-925BF4BC75FB}"/>
                </a:ext>
              </a:extLst>
            </p:cNvPr>
            <p:cNvSpPr txBox="1"/>
            <p:nvPr/>
          </p:nvSpPr>
          <p:spPr>
            <a:xfrm rot="16200000">
              <a:off x="7405568" y="3465014"/>
              <a:ext cx="1300815" cy="26736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Helvetica"/>
                </a:rPr>
                <a:t>HEMODYNAMICS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7BA1EF-9B8E-5BB3-6EF7-C2A32D96A81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11505" y="4357021"/>
              <a:ext cx="0" cy="232017"/>
            </a:xfrm>
            <a:prstGeom prst="line">
              <a:avLst/>
            </a:prstGeom>
            <a:noFill/>
            <a:ln w="19050" cap="rnd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0470EC4-5A70-4F30-736C-32FF96FC8126}"/>
                </a:ext>
              </a:extLst>
            </p:cNvPr>
            <p:cNvGrpSpPr/>
            <p:nvPr/>
          </p:nvGrpSpPr>
          <p:grpSpPr>
            <a:xfrm>
              <a:off x="6390001" y="2784001"/>
              <a:ext cx="237600" cy="237600"/>
              <a:chOff x="8058627" y="2041782"/>
              <a:chExt cx="140400" cy="1404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393DF3E-7494-0632-9C2A-D63F7C8DEB93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0DE41D7-B7A5-C523-C340-1D6011FB09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F8668ED-C778-DE7F-3E92-881BECFBA9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F7A861A-F0DA-7CA6-BC0C-C7EDEAF097FF}"/>
                </a:ext>
              </a:extLst>
            </p:cNvPr>
            <p:cNvGrpSpPr/>
            <p:nvPr/>
          </p:nvGrpSpPr>
          <p:grpSpPr>
            <a:xfrm>
              <a:off x="6390001" y="4154908"/>
              <a:ext cx="237600" cy="237600"/>
              <a:chOff x="8058627" y="2041782"/>
              <a:chExt cx="140400" cy="1404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1202203-D665-4A4C-95DD-C6DD217DFD0A}"/>
                  </a:ext>
                </a:extLst>
              </p:cNvPr>
              <p:cNvSpPr/>
              <p:nvPr/>
            </p:nvSpPr>
            <p:spPr>
              <a:xfrm>
                <a:off x="8058627" y="2041782"/>
                <a:ext cx="140400" cy="140400"/>
              </a:xfrm>
              <a:prstGeom prst="ellipse">
                <a:avLst/>
              </a:prstGeom>
              <a:ln w="12700">
                <a:gradFill>
                  <a:gsLst>
                    <a:gs pos="30000">
                      <a:srgbClr val="D2E0E0"/>
                    </a:gs>
                    <a:gs pos="0">
                      <a:srgbClr val="000000"/>
                    </a:gs>
                    <a:gs pos="17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50000"/>
                      </a:schemeClr>
                    </a:gs>
                    <a:gs pos="83000">
                      <a:srgbClr val="00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177E29D-0F10-62ED-B217-D11C2C4D25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827" y="2065774"/>
                <a:ext cx="0" cy="8771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FE08815-567C-D0AC-01C4-1FC3D4FEC0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89244" y="2110016"/>
                <a:ext cx="79166" cy="0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6">
                        <a:lumMod val="95000"/>
                      </a:schemeClr>
                    </a:gs>
                    <a:gs pos="21000">
                      <a:schemeClr val="accent5">
                        <a:lumMod val="65000"/>
                      </a:schemeClr>
                    </a:gs>
                    <a:gs pos="6300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7EA77B7-ECEB-8684-91CB-64D9F6E86225}"/>
                </a:ext>
              </a:extLst>
            </p:cNvPr>
            <p:cNvSpPr txBox="1"/>
            <p:nvPr/>
          </p:nvSpPr>
          <p:spPr>
            <a:xfrm>
              <a:off x="8568255" y="5006419"/>
              <a:ext cx="2356564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700" b="0" i="0" u="none" strike="noStrike" baseline="0" dirty="0">
                  <a:latin typeface="+mj-lt"/>
                </a:rPr>
                <a:t>Adapted from </a:t>
              </a:r>
              <a:r>
                <a:rPr lang="en-GB" sz="700" b="0" i="0" u="none" strike="noStrike" baseline="0" dirty="0" err="1">
                  <a:latin typeface="+mj-lt"/>
                </a:rPr>
                <a:t>Komers</a:t>
              </a:r>
              <a:r>
                <a:rPr lang="en-GB" sz="700" b="0" i="0" u="none" strike="noStrike" baseline="0" dirty="0">
                  <a:latin typeface="+mj-lt"/>
                </a:rPr>
                <a:t> R, Plotkin H. 2016</a:t>
              </a:r>
              <a:r>
                <a:rPr lang="en-GB" sz="700" baseline="30000" dirty="0">
                  <a:latin typeface="+mj-lt"/>
                </a:rPr>
                <a:t>3</a:t>
              </a:r>
              <a:r>
                <a:rPr lang="en-GB" sz="700" b="0" i="0" u="none" strike="noStrike" baseline="0" dirty="0">
                  <a:latin typeface="+mj-lt"/>
                </a:rPr>
                <a:t> </a:t>
              </a:r>
              <a:endParaRPr lang="en-GB" sz="1600" dirty="0">
                <a:latin typeface="+mj-lt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97F3AA-F26B-7421-9A78-06C2A88B5C90}"/>
                  </a:ext>
                </a:extLst>
              </p14:cNvPr>
              <p14:cNvContentPartPr/>
              <p14:nvPr/>
            </p14:nvContentPartPr>
            <p14:xfrm>
              <a:off x="5847810" y="265462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97F3AA-F26B-7421-9A78-06C2A88B5C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8810" y="2650128"/>
                <a:ext cx="18000" cy="9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F62011-6A2A-6D81-9B3D-E3D0EC455EC9}"/>
                  </a:ext>
                </a:extLst>
              </p14:cNvPr>
              <p14:cNvContentPartPr/>
              <p14:nvPr/>
            </p14:nvContentPartPr>
            <p14:xfrm>
              <a:off x="5914770" y="275938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F62011-6A2A-6D81-9B3D-E3D0EC455E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05770" y="27503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015F0E1-D292-54D3-C7E5-0FE568E23BC4}"/>
                  </a:ext>
                </a:extLst>
              </p14:cNvPr>
              <p14:cNvContentPartPr/>
              <p14:nvPr/>
            </p14:nvContentPartPr>
            <p14:xfrm>
              <a:off x="5952570" y="2788188"/>
              <a:ext cx="216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015F0E1-D292-54D3-C7E5-0FE568E23B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43570" y="2779188"/>
                <a:ext cx="198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4BFFBF2-73C1-EAF5-CC8B-04900857C4BA}"/>
                  </a:ext>
                </a:extLst>
              </p14:cNvPr>
              <p14:cNvContentPartPr/>
              <p14:nvPr/>
            </p14:nvContentPartPr>
            <p14:xfrm>
              <a:off x="-657750" y="178905"/>
              <a:ext cx="2160" cy="2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4BFFBF2-73C1-EAF5-CC8B-04900857C4B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68550" y="169905"/>
                <a:ext cx="23328" cy="198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24B54CF-695A-02AE-DE9A-C0AEBF00EDF2}"/>
              </a:ext>
            </a:extLst>
          </p:cNvPr>
          <p:cNvSpPr txBox="1">
            <a:spLocks/>
          </p:cNvSpPr>
          <p:nvPr/>
        </p:nvSpPr>
        <p:spPr>
          <a:xfrm>
            <a:off x="348536" y="5760516"/>
            <a:ext cx="9913064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buClr>
                <a:srgbClr val="005E98"/>
              </a:buClr>
              <a:buSzTx/>
              <a:buNone/>
              <a:tabLst/>
              <a:defRPr/>
            </a:pPr>
            <a:r>
              <a:rPr lang="en-GB" sz="800" dirty="0">
                <a:cs typeface="Calibri" panose="020F0502020204030204" pitchFamily="34" charset="0"/>
              </a:rPr>
              <a:t>ANG II, angiotensin II; ECM, extracellular matrix;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ET-1, endothelin-1</a:t>
            </a:r>
            <a:br>
              <a:rPr lang="en-GB" sz="800" dirty="0">
                <a:cs typeface="Calibri" panose="020F0502020204030204" pitchFamily="34" charset="0"/>
              </a:rPr>
            </a:br>
            <a:r>
              <a:rPr lang="en-GB" sz="800" b="1" dirty="0">
                <a:cs typeface="Calibri" panose="020F0502020204030204" pitchFamily="34" charset="0"/>
              </a:rPr>
              <a:t>1. </a:t>
            </a:r>
            <a:r>
              <a:rPr lang="en-GB" sz="800" dirty="0" err="1">
                <a:cs typeface="Calibri" panose="020F0502020204030204" pitchFamily="34" charset="0"/>
              </a:rPr>
              <a:t>Siragy</a:t>
            </a:r>
            <a:r>
              <a:rPr lang="en-GB" sz="800" dirty="0">
                <a:cs typeface="Calibri" panose="020F0502020204030204" pitchFamily="34" charset="0"/>
              </a:rPr>
              <a:t> H, Carey R. </a:t>
            </a:r>
            <a:r>
              <a:rPr lang="en-GB" sz="800" i="1" dirty="0">
                <a:cs typeface="Calibri" panose="020F0502020204030204" pitchFamily="34" charset="0"/>
              </a:rPr>
              <a:t>Am J Nephrol </a:t>
            </a:r>
            <a:r>
              <a:rPr lang="en-GB" sz="800" dirty="0">
                <a:cs typeface="Calibri" panose="020F0502020204030204" pitchFamily="34" charset="0"/>
              </a:rPr>
              <a:t>2010;31:541–50;</a:t>
            </a:r>
            <a:r>
              <a:rPr lang="en-GB" sz="800" b="1" dirty="0">
                <a:cs typeface="Calibri" panose="020F0502020204030204" pitchFamily="34" charset="0"/>
              </a:rPr>
              <a:t> 2. </a:t>
            </a:r>
            <a:r>
              <a:rPr lang="en-GB" sz="800" dirty="0">
                <a:cs typeface="Calibri" panose="020F0502020204030204" pitchFamily="34" charset="0"/>
              </a:rPr>
              <a:t>Ruiz-Ortega M, </a:t>
            </a:r>
            <a:r>
              <a:rPr lang="en-GB" sz="800" i="1" dirty="0">
                <a:cs typeface="Calibri" panose="020F0502020204030204" pitchFamily="34" charset="0"/>
              </a:rPr>
              <a:t>et al. Nat Rev Nephrol </a:t>
            </a:r>
            <a:r>
              <a:rPr lang="en-GB" sz="800" dirty="0">
                <a:cs typeface="Calibri" panose="020F0502020204030204" pitchFamily="34" charset="0"/>
              </a:rPr>
              <a:t>2020;16:269–88. </a:t>
            </a:r>
            <a:r>
              <a:rPr lang="en-GB" sz="800" b="1" dirty="0">
                <a:cs typeface="Calibri" panose="020F0502020204030204" pitchFamily="34" charset="0"/>
              </a:rPr>
              <a:t>3. </a:t>
            </a:r>
            <a:r>
              <a:rPr lang="en-GB" sz="800" dirty="0" err="1">
                <a:cs typeface="Calibri" panose="020F0502020204030204" pitchFamily="34" charset="0"/>
              </a:rPr>
              <a:t>Komers</a:t>
            </a:r>
            <a:r>
              <a:rPr lang="en-GB" sz="800" dirty="0">
                <a:cs typeface="Calibri" panose="020F0502020204030204" pitchFamily="34" charset="0"/>
              </a:rPr>
              <a:t> R, Plotkin H. </a:t>
            </a:r>
            <a:r>
              <a:rPr lang="en-GB" sz="800" i="1" dirty="0">
                <a:cs typeface="Calibri" panose="020F0502020204030204" pitchFamily="34" charset="0"/>
              </a:rPr>
              <a:t>Am J </a:t>
            </a:r>
            <a:r>
              <a:rPr lang="en-GB" sz="800" i="1" dirty="0" err="1">
                <a:cs typeface="Calibri" panose="020F0502020204030204" pitchFamily="34" charset="0"/>
              </a:rPr>
              <a:t>Physiol</a:t>
            </a:r>
            <a:r>
              <a:rPr lang="en-GB" sz="800" i="1" dirty="0">
                <a:cs typeface="Calibri" panose="020F0502020204030204" pitchFamily="34" charset="0"/>
              </a:rPr>
              <a:t> </a:t>
            </a:r>
            <a:r>
              <a:rPr lang="en-GB" sz="800" i="1" dirty="0" err="1">
                <a:cs typeface="Calibri" panose="020F0502020204030204" pitchFamily="34" charset="0"/>
              </a:rPr>
              <a:t>Regul</a:t>
            </a:r>
            <a:r>
              <a:rPr lang="en-GB" sz="800" i="1" dirty="0">
                <a:cs typeface="Calibri" panose="020F0502020204030204" pitchFamily="34" charset="0"/>
              </a:rPr>
              <a:t> </a:t>
            </a:r>
            <a:r>
              <a:rPr lang="en-GB" sz="800" i="1" dirty="0" err="1">
                <a:cs typeface="Calibri" panose="020F0502020204030204" pitchFamily="34" charset="0"/>
              </a:rPr>
              <a:t>Integr</a:t>
            </a:r>
            <a:r>
              <a:rPr lang="en-GB" sz="800" i="1" dirty="0">
                <a:cs typeface="Calibri" panose="020F0502020204030204" pitchFamily="34" charset="0"/>
              </a:rPr>
              <a:t> Comp Physiol. </a:t>
            </a:r>
            <a:r>
              <a:rPr lang="en-GB" sz="800" dirty="0">
                <a:cs typeface="Calibri" panose="020F0502020204030204" pitchFamily="34" charset="0"/>
              </a:rPr>
              <a:t>2016; 310:R877‒84. 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B510E-6EA1-50E5-2E1C-06070D8E1E82}"/>
              </a:ext>
            </a:extLst>
          </p:cNvPr>
          <p:cNvSpPr/>
          <p:nvPr/>
        </p:nvSpPr>
        <p:spPr>
          <a:xfrm>
            <a:off x="3280243" y="1191760"/>
            <a:ext cx="5909917" cy="503398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Pathophysiologic actions of ET-1 and ANG II in the kidney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076AFB-BD42-DB68-8F70-DA200FE395FA}"/>
              </a:ext>
            </a:extLst>
          </p:cNvPr>
          <p:cNvSpPr/>
          <p:nvPr/>
        </p:nvSpPr>
        <p:spPr>
          <a:xfrm>
            <a:off x="519488" y="5094922"/>
            <a:ext cx="11293281" cy="523663"/>
          </a:xfrm>
          <a:prstGeom prst="rect">
            <a:avLst/>
          </a:prstGeom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80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Verdana" panose="020B0604030504040204" pitchFamily="34" charset="0"/>
                <a:cs typeface="Calibri" panose="020F0502020204030204" pitchFamily="34" charset="0"/>
              </a:rPr>
              <a:t>ET-1 and ANG II act in tandem </a:t>
            </a:r>
            <a:r>
              <a:rPr lang="en-GB" sz="1050" b="1" kern="1200" dirty="0">
                <a:solidFill>
                  <a:schemeClr val="bg1"/>
                </a:solidFill>
                <a:effectLst/>
                <a:cs typeface="Calibri" panose="020F0502020204030204" pitchFamily="34" charset="0"/>
              </a:rPr>
              <a:t>to amplify the inflammatory cytokine response and potentiate glomerular dysfunction, tubulointerstitial injury, </a:t>
            </a:r>
            <a:br>
              <a:rPr lang="en-GB" sz="1050" b="1" kern="1200" dirty="0">
                <a:solidFill>
                  <a:schemeClr val="bg1"/>
                </a:solidFill>
                <a:effectLst/>
                <a:cs typeface="Calibri" panose="020F0502020204030204" pitchFamily="34" charset="0"/>
              </a:rPr>
            </a:br>
            <a:r>
              <a:rPr lang="en-GB" sz="1050" b="1" kern="1200" dirty="0">
                <a:solidFill>
                  <a:schemeClr val="bg1"/>
                </a:solidFill>
                <a:effectLst/>
                <a:cs typeface="Calibri" panose="020F0502020204030204" pitchFamily="34" charset="0"/>
              </a:rPr>
              <a:t>and vascular dysfunction, worsening proteinuria and resulting in a progressive decline in kidney function</a:t>
            </a:r>
            <a:r>
              <a:rPr lang="en-GB" sz="1050" b="1" kern="1200" baseline="30000" dirty="0">
                <a:solidFill>
                  <a:schemeClr val="bg1"/>
                </a:solidFill>
                <a:effectLst/>
                <a:cs typeface="Calibri" panose="020F0502020204030204" pitchFamily="34" charset="0"/>
              </a:rPr>
              <a:t>1–3</a:t>
            </a:r>
            <a:endParaRPr kumimoji="0" lang="en-GB" sz="1050" b="1" i="0" u="non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135503" cy="729199"/>
          </a:xfrm>
        </p:spPr>
        <p:txBody>
          <a:bodyPr/>
          <a:lstStyle/>
          <a:p>
            <a:r>
              <a:rPr lang="en-GB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TOGETHER ET-1 AND ANG II LEAD TO THE PROGRESSIVE LOSS </a:t>
            </a:r>
            <a:br>
              <a:rPr lang="en-GB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KIDNEY FUNCTION, AND ULTIMATELY KIDNEY FAILURE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16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60000" y="5670177"/>
            <a:ext cx="9108000" cy="495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ANG II, angiotensin II; ET-1, endothelin-1</a:t>
            </a:r>
            <a:endParaRPr kumimoji="0" lang="en-GB" sz="800" i="0" u="none" strike="noStrike" kern="1200" cap="none" spc="0" normalizeH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da-DK" sz="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Lehrke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I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et al. J Am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Soc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Nephrol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2001;12(11):2321–9;</a:t>
            </a:r>
            <a:r>
              <a:rPr kumimoji="0" lang="da-DK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2.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Chan LY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et al. J Am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Soc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Nephrol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2005;16(8):2306–17;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3. </a:t>
            </a:r>
            <a:r>
              <a:rPr kumimoji="0" lang="en-GB" sz="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Komers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R, Plotkin H. </a:t>
            </a:r>
            <a:r>
              <a:rPr kumimoji="0" lang="en-GB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Am J </a:t>
            </a:r>
            <a:r>
              <a:rPr kumimoji="0" lang="en-GB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Physiol</a:t>
            </a:r>
            <a:r>
              <a:rPr kumimoji="0" lang="en-GB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Regul</a:t>
            </a:r>
            <a:r>
              <a:rPr kumimoji="0" lang="en-GB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Integr</a:t>
            </a:r>
            <a:r>
              <a:rPr kumimoji="0" lang="en-GB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Comp Physiol. 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2016;310:R877–84;</a:t>
            </a:r>
            <a:r>
              <a:rPr kumimoji="0" lang="en-GB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4. 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Kohan DE, Barton M. </a:t>
            </a:r>
            <a:r>
              <a:rPr kumimoji="0" lang="en-GB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Kidney Int. 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2014;86:896–904; </a:t>
            </a:r>
            <a:r>
              <a:rPr kumimoji="0" lang="da-DK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5. </a:t>
            </a:r>
            <a:r>
              <a:rPr kumimoji="0" lang="da-DK" sz="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Benigni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A, 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al.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Pediatr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Nephrol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2021;36(4):763–75; </a:t>
            </a:r>
            <a:r>
              <a:rPr kumimoji="0" lang="da-DK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6.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Lin YJ, 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al.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Biochem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Biophy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Res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Commun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2014;451:263–9; </a:t>
            </a:r>
            <a:r>
              <a:rPr kumimoji="0" lang="da-DK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7.</a:t>
            </a:r>
            <a:r>
              <a:rPr kumimoji="0" lang="en-GB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Raina R, </a:t>
            </a:r>
            <a:r>
              <a:rPr kumimoji="0" lang="en-GB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al. Kidney Dis. </a:t>
            </a:r>
            <a:r>
              <a:rPr kumimoji="0" lang="en-GB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2020;6:22–34; </a:t>
            </a:r>
            <a:r>
              <a:rPr kumimoji="0" lang="en-GB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8. </a:t>
            </a:r>
            <a:r>
              <a:rPr kumimoji="0" lang="da-DK" sz="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Kohan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DE, 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al.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Compr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Physiol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2011;1(2):883–919; </a:t>
            </a:r>
            <a:r>
              <a:rPr kumimoji="0" lang="da-DK" sz="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9.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Sharma S, </a:t>
            </a:r>
            <a:r>
              <a:rPr kumimoji="0" lang="da-DK" sz="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Smyth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B. </a:t>
            </a:r>
            <a:r>
              <a:rPr kumimoji="0" lang="da-DK" sz="8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Kidney</a:t>
            </a:r>
            <a:r>
              <a:rPr kumimoji="0" lang="da-DK" sz="8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Blood Press Res. </a:t>
            </a:r>
            <a:r>
              <a:rPr kumimoji="0" lang="da-DK" sz="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2021;46(4):411–20</a:t>
            </a:r>
            <a:r>
              <a:rPr lang="fr-FR" sz="800" baseline="0" dirty="0"/>
              <a:t>.</a:t>
            </a:r>
            <a:r>
              <a:rPr lang="en-GB" sz="800" baseline="0" dirty="0"/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59682D-DA0C-33ED-AB71-DFDBF48C6ACC}"/>
              </a:ext>
            </a:extLst>
          </p:cNvPr>
          <p:cNvGrpSpPr/>
          <p:nvPr/>
        </p:nvGrpSpPr>
        <p:grpSpPr>
          <a:xfrm>
            <a:off x="2650367" y="1233585"/>
            <a:ext cx="7492187" cy="4204817"/>
            <a:chOff x="919222" y="1218295"/>
            <a:chExt cx="7492187" cy="42048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3F94BEB-6357-0B07-05B0-8615DC5A5455}"/>
                    </a:ext>
                  </a:extLst>
                </p14:cNvPr>
                <p14:cNvContentPartPr/>
                <p14:nvPr/>
              </p14:nvContentPartPr>
              <p14:xfrm>
                <a:off x="2381010" y="1218295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3F94BEB-6357-0B07-05B0-8615DC5A545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72010" y="12092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84C040-FC81-05A3-1B75-77E0BD186D29}"/>
                </a:ext>
              </a:extLst>
            </p:cNvPr>
            <p:cNvSpPr/>
            <p:nvPr/>
          </p:nvSpPr>
          <p:spPr>
            <a:xfrm>
              <a:off x="919222" y="1309422"/>
              <a:ext cx="5324355" cy="9738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/>
                <a:t>ANG II increases ET-1 activity &amp; ET-1 increases ANG II activity</a:t>
              </a:r>
              <a:r>
                <a:rPr lang="en-US" sz="1400" baseline="30000" dirty="0"/>
                <a:t>3–6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4BAA68-306A-9EA4-676C-232F5892BEB5}"/>
                </a:ext>
              </a:extLst>
            </p:cNvPr>
            <p:cNvSpPr/>
            <p:nvPr/>
          </p:nvSpPr>
          <p:spPr>
            <a:xfrm>
              <a:off x="1346522" y="1426871"/>
              <a:ext cx="2072834" cy="495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Increase in </a:t>
              </a:r>
              <a:r>
                <a:rPr lang="en-US" sz="1200" b="1">
                  <a:solidFill>
                    <a:schemeClr val="tx1"/>
                  </a:solidFill>
                </a:rPr>
                <a:t>ET-1</a:t>
              </a:r>
              <a:r>
                <a:rPr lang="en-US" sz="1200">
                  <a:solidFill>
                    <a:schemeClr val="tx1"/>
                  </a:solidFill>
                </a:rPr>
                <a:t> levels</a:t>
              </a:r>
              <a:r>
                <a:rPr lang="en-US" sz="1200" baseline="300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E6486B-81C9-5B80-EFB0-87BE63E56A3D}"/>
                </a:ext>
              </a:extLst>
            </p:cNvPr>
            <p:cNvSpPr/>
            <p:nvPr/>
          </p:nvSpPr>
          <p:spPr>
            <a:xfrm>
              <a:off x="3846653" y="1426871"/>
              <a:ext cx="2072834" cy="495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Increase in </a:t>
              </a:r>
              <a:r>
                <a:rPr lang="en-US" sz="1200" b="1">
                  <a:solidFill>
                    <a:schemeClr val="tx1"/>
                  </a:solidFill>
                </a:rPr>
                <a:t>ANG II</a:t>
              </a:r>
              <a:r>
                <a:rPr lang="en-US" sz="1200">
                  <a:solidFill>
                    <a:schemeClr val="tx1"/>
                  </a:solidFill>
                </a:rPr>
                <a:t> levels</a:t>
              </a:r>
              <a:r>
                <a:rPr lang="en-US" sz="1200" baseline="30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B18CC2-6F31-A625-1700-9938805872E7}"/>
                </a:ext>
              </a:extLst>
            </p:cNvPr>
            <p:cNvSpPr/>
            <p:nvPr/>
          </p:nvSpPr>
          <p:spPr>
            <a:xfrm>
              <a:off x="6839616" y="1319840"/>
              <a:ext cx="1571793" cy="981086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3"/>
                  </a:solidFill>
                </a:rPr>
                <a:t>Proteinuria</a:t>
              </a:r>
              <a:br>
                <a:rPr lang="en-US" sz="1200" dirty="0">
                  <a:solidFill>
                    <a:schemeClr val="accent3"/>
                  </a:solidFill>
                </a:rPr>
              </a:br>
              <a:r>
                <a:rPr lang="en-US" sz="1200" dirty="0">
                  <a:solidFill>
                    <a:schemeClr val="accent3"/>
                  </a:solidFill>
                </a:rPr>
                <a:t>further increases levels of ET-1 </a:t>
              </a:r>
              <a:br>
                <a:rPr lang="en-US" sz="1200" dirty="0">
                  <a:solidFill>
                    <a:schemeClr val="accent3"/>
                  </a:solidFill>
                </a:rPr>
              </a:br>
              <a:r>
                <a:rPr lang="en-US" sz="1200" dirty="0">
                  <a:solidFill>
                    <a:schemeClr val="accent3"/>
                  </a:solidFill>
                </a:rPr>
                <a:t>and ANG II</a:t>
              </a:r>
              <a:r>
                <a:rPr lang="en-US" sz="1200" baseline="30000" dirty="0">
                  <a:solidFill>
                    <a:schemeClr val="accent3"/>
                  </a:solidFill>
                </a:rPr>
                <a:t>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8CD8AC-07A0-A6A9-1094-C8EB9E88DAAB}"/>
                </a:ext>
              </a:extLst>
            </p:cNvPr>
            <p:cNvSpPr/>
            <p:nvPr/>
          </p:nvSpPr>
          <p:spPr>
            <a:xfrm>
              <a:off x="919222" y="2534234"/>
              <a:ext cx="5324355" cy="3888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bg1"/>
                  </a:solidFill>
                </a:rPr>
                <a:t>ET-1 and ANG II act in tandem to amplify damage</a:t>
              </a:r>
              <a:r>
                <a:rPr lang="en-GB" sz="1400" b="1" baseline="30000">
                  <a:solidFill>
                    <a:schemeClr val="bg1"/>
                  </a:solidFill>
                </a:rPr>
                <a:t>3,4,7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057455-DF09-A7EE-E31A-346EB75BDB5D}"/>
                </a:ext>
              </a:extLst>
            </p:cNvPr>
            <p:cNvSpPr/>
            <p:nvPr/>
          </p:nvSpPr>
          <p:spPr>
            <a:xfrm>
              <a:off x="919222" y="3136118"/>
              <a:ext cx="5324355" cy="3888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Compromised glomerular filtration barrier</a:t>
              </a:r>
              <a:r>
                <a:rPr lang="en-GB" sz="1400" baseline="30000">
                  <a:solidFill>
                    <a:schemeClr val="bg1"/>
                  </a:solidFill>
                </a:rPr>
                <a:t>3,8</a:t>
              </a:r>
              <a:endParaRPr lang="en-GB" sz="140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5F4200-2612-69F4-B90D-BEEF703265B2}"/>
                </a:ext>
              </a:extLst>
            </p:cNvPr>
            <p:cNvSpPr/>
            <p:nvPr/>
          </p:nvSpPr>
          <p:spPr>
            <a:xfrm>
              <a:off x="919223" y="3709362"/>
              <a:ext cx="2136494" cy="3888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Glomerulosclerosis</a:t>
              </a:r>
              <a:r>
                <a:rPr lang="en-GB" sz="1400" baseline="30000">
                  <a:solidFill>
                    <a:schemeClr val="bg1"/>
                  </a:solidFill>
                </a:rPr>
                <a:t>3,7</a:t>
              </a:r>
              <a:endParaRPr lang="en-GB" sz="140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8C70B1-B6E4-3354-5CCA-8DB9E83025B2}"/>
                </a:ext>
              </a:extLst>
            </p:cNvPr>
            <p:cNvSpPr/>
            <p:nvPr/>
          </p:nvSpPr>
          <p:spPr>
            <a:xfrm>
              <a:off x="4102261" y="3709362"/>
              <a:ext cx="2136494" cy="3888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bg1"/>
                  </a:solidFill>
                </a:rPr>
                <a:t>Proteinuria</a:t>
              </a:r>
              <a:r>
                <a:rPr lang="en-GB" sz="1400" b="1" baseline="30000">
                  <a:solidFill>
                    <a:schemeClr val="bg1"/>
                  </a:solidFill>
                </a:rPr>
                <a:t>9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3856BA-E8CB-406F-FF91-820282C0F920}"/>
                </a:ext>
              </a:extLst>
            </p:cNvPr>
            <p:cNvSpPr/>
            <p:nvPr/>
          </p:nvSpPr>
          <p:spPr>
            <a:xfrm>
              <a:off x="4102261" y="4288096"/>
              <a:ext cx="2136494" cy="55628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Tubulointerstitial inflammation &amp; fibrosis</a:t>
              </a:r>
              <a:r>
                <a:rPr lang="en-GB" sz="1400" baseline="30000" dirty="0">
                  <a:solidFill>
                    <a:schemeClr val="bg1"/>
                  </a:solidFill>
                </a:rPr>
                <a:t>9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3656A5-25D0-B4FE-7CCD-778CDDEB2FF4}"/>
                </a:ext>
              </a:extLst>
            </p:cNvPr>
            <p:cNvSpPr/>
            <p:nvPr/>
          </p:nvSpPr>
          <p:spPr>
            <a:xfrm>
              <a:off x="919222" y="5034306"/>
              <a:ext cx="5324355" cy="3888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Compromised glomerular filtration barrier</a:t>
              </a:r>
              <a:r>
                <a:rPr lang="en-GB" sz="1400" baseline="30000">
                  <a:solidFill>
                    <a:schemeClr val="bg1"/>
                  </a:solidFill>
                </a:rPr>
                <a:t>3,8</a:t>
              </a:r>
              <a:endParaRPr lang="en-GB" sz="140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DD97BC7-7658-B214-8BED-03EDC75E3037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2291050"/>
              <a:ext cx="0" cy="250934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47450A6-4314-D479-B604-6DCE076AC6CC}"/>
                </a:ext>
              </a:extLst>
            </p:cNvPr>
            <p:cNvCxnSpPr>
              <a:cxnSpLocks/>
              <a:stCxn id="18" idx="2"/>
              <a:endCxn id="20" idx="0"/>
            </p:cNvCxnSpPr>
            <p:nvPr/>
          </p:nvCxnSpPr>
          <p:spPr>
            <a:xfrm>
              <a:off x="3581400" y="2923040"/>
              <a:ext cx="0" cy="213078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A64A6C-864B-9AE6-E96C-7DCEA401D3F6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1987470" y="3524924"/>
              <a:ext cx="0" cy="184438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F72D13-F593-4F21-58A2-FE1567D090BA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5170508" y="3524924"/>
              <a:ext cx="0" cy="184438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786229B-E649-8C64-C600-EB182A06D54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170508" y="4098168"/>
              <a:ext cx="0" cy="196255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79468B7-4611-6692-83A5-CE70401FDB6B}"/>
                </a:ext>
              </a:extLst>
            </p:cNvPr>
            <p:cNvCxnSpPr>
              <a:cxnSpLocks/>
            </p:cNvCxnSpPr>
            <p:nvPr/>
          </p:nvCxnSpPr>
          <p:spPr>
            <a:xfrm>
              <a:off x="5170508" y="4849836"/>
              <a:ext cx="0" cy="184470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0AB8727-66CD-99A3-5B64-57045B3F9EA6}"/>
                </a:ext>
              </a:extLst>
            </p:cNvPr>
            <p:cNvCxnSpPr>
              <a:cxnSpLocks/>
            </p:cNvCxnSpPr>
            <p:nvPr/>
          </p:nvCxnSpPr>
          <p:spPr>
            <a:xfrm>
              <a:off x="1987470" y="4094487"/>
              <a:ext cx="0" cy="939819"/>
            </a:xfrm>
            <a:prstGeom prst="straightConnector1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4AEBD8-E758-9ADA-6770-43AD73FDACEC}"/>
                </a:ext>
              </a:extLst>
            </p:cNvPr>
            <p:cNvSpPr/>
            <p:nvPr/>
          </p:nvSpPr>
          <p:spPr>
            <a:xfrm>
              <a:off x="6835354" y="1307762"/>
              <a:ext cx="1571792" cy="97553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34925">
              <a:gradFill>
                <a:gsLst>
                  <a:gs pos="30000">
                    <a:srgbClr val="D2E0E0"/>
                  </a:gs>
                  <a:gs pos="0">
                    <a:srgbClr val="000000"/>
                  </a:gs>
                  <a:gs pos="17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50000"/>
                    </a:schemeClr>
                  </a:gs>
                  <a:gs pos="83000">
                    <a:srgbClr val="0000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80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C7BB1765-6650-8F5D-EE66-D4671F12FC8E}"/>
                </a:ext>
              </a:extLst>
            </p:cNvPr>
            <p:cNvCxnSpPr>
              <a:cxnSpLocks/>
              <a:stCxn id="22" idx="3"/>
              <a:endCxn id="5" idx="2"/>
            </p:cNvCxnSpPr>
            <p:nvPr/>
          </p:nvCxnSpPr>
          <p:spPr>
            <a:xfrm flipV="1">
              <a:off x="6238755" y="2283299"/>
              <a:ext cx="1382495" cy="1620466"/>
            </a:xfrm>
            <a:prstGeom prst="bentConnector2">
              <a:avLst/>
            </a:prstGeom>
            <a:ln w="19050">
              <a:solidFill>
                <a:srgbClr val="0040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E28BB103-E700-BD98-F7B7-23CF79C26389}"/>
                </a:ext>
              </a:extLst>
            </p:cNvPr>
            <p:cNvCxnSpPr>
              <a:cxnSpLocks/>
              <a:stCxn id="5" idx="1"/>
              <a:endCxn id="3" idx="3"/>
            </p:cNvCxnSpPr>
            <p:nvPr/>
          </p:nvCxnSpPr>
          <p:spPr>
            <a:xfrm rot="10800000" flipV="1">
              <a:off x="6243578" y="1795531"/>
              <a:ext cx="591777" cy="83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40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2760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E91936-5395-DF61-F8B4-F59920F64AC1}"/>
              </a:ext>
            </a:extLst>
          </p:cNvPr>
          <p:cNvGrpSpPr/>
          <p:nvPr/>
        </p:nvGrpSpPr>
        <p:grpSpPr>
          <a:xfrm>
            <a:off x="952499" y="1396409"/>
            <a:ext cx="10287002" cy="4065182"/>
            <a:chOff x="800986" y="1713392"/>
            <a:chExt cx="10287002" cy="40651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D58A11-BEDB-3338-92B0-A9771266A619}"/>
                </a:ext>
              </a:extLst>
            </p:cNvPr>
            <p:cNvSpPr/>
            <p:nvPr/>
          </p:nvSpPr>
          <p:spPr>
            <a:xfrm>
              <a:off x="800987" y="1713392"/>
              <a:ext cx="10287001" cy="4065182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Both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ET-1 and ANG II </a:t>
              </a: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are implicated in the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pathophysiology of IgAN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ET-1 via ET</a:t>
              </a:r>
              <a:r>
                <a:rPr lang="en-GB" sz="20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GB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R, and ANG II via AT</a:t>
              </a:r>
              <a:r>
                <a:rPr lang="en-GB" sz="20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interact in a </a:t>
              </a:r>
              <a:r>
                <a:rPr lang="en-GB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positive feedback </a:t>
              </a:r>
              <a:br>
                <a:rPr lang="en-GB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loop to exacerbate kidney damage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The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combined effect of ET-1 and ANG II </a:t>
              </a: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amplifies the inflammatory cytokine response, glomerular dysfunction, tubulointerstitial injury, and vascular dysfunction,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worsening proteinuria </a:t>
              </a: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and resulting in a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progressive decline in kidney function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36FBA104-FADF-73CF-B06A-2CE4CFA01088}"/>
                </a:ext>
              </a:extLst>
            </p:cNvPr>
            <p:cNvSpPr/>
            <p:nvPr/>
          </p:nvSpPr>
          <p:spPr>
            <a:xfrm>
              <a:off x="800986" y="1713392"/>
              <a:ext cx="10286999" cy="4065182"/>
            </a:xfrm>
            <a:prstGeom prst="rect">
              <a:avLst/>
            </a:prstGeom>
            <a:solidFill>
              <a:schemeClr val="accent1">
                <a:alpha val="5000"/>
              </a:schemeClr>
            </a:solidFill>
            <a:ln w="34925">
              <a:gradFill>
                <a:gsLst>
                  <a:gs pos="30000">
                    <a:srgbClr val="D2E0E0"/>
                  </a:gs>
                  <a:gs pos="0">
                    <a:srgbClr val="000000"/>
                  </a:gs>
                  <a:gs pos="17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50000"/>
                    </a:schemeClr>
                  </a:gs>
                  <a:gs pos="83000">
                    <a:srgbClr val="0000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6FCA38-39CE-1277-FF0B-BE53C2B313A1}"/>
              </a:ext>
            </a:extLst>
          </p:cNvPr>
          <p:cNvSpPr txBox="1">
            <a:spLocks/>
          </p:cNvSpPr>
          <p:nvPr/>
        </p:nvSpPr>
        <p:spPr>
          <a:xfrm>
            <a:off x="1104012" y="1518082"/>
            <a:ext cx="10188477" cy="5004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C6D508D-90BA-B9BF-9417-DA195AEC2F29}"/>
              </a:ext>
            </a:extLst>
          </p:cNvPr>
          <p:cNvSpPr txBox="1">
            <a:spLocks/>
          </p:cNvSpPr>
          <p:nvPr/>
        </p:nvSpPr>
        <p:spPr>
          <a:xfrm>
            <a:off x="358288" y="6277779"/>
            <a:ext cx="8501805" cy="245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C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/>
              </a:rPr>
              <a:t>ANG II, angiotensin II; AT</a:t>
            </a:r>
            <a:r>
              <a:rPr lang="en-US" sz="800" baseline="-25000" dirty="0">
                <a:solidFill>
                  <a:schemeClr val="bg1"/>
                </a:solidFill>
                <a:latin typeface="Arial"/>
              </a:rPr>
              <a:t>1</a:t>
            </a:r>
            <a:r>
              <a:rPr lang="en-US" sz="800" dirty="0">
                <a:solidFill>
                  <a:schemeClr val="bg1"/>
                </a:solidFill>
                <a:latin typeface="Arial"/>
              </a:rPr>
              <a:t>R, angiotensin II receptor type 1;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ET-1, endothelin-1, ET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endothelin receptor type A;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IgAN, immunoglobulin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nephropathy</a:t>
            </a:r>
            <a:endParaRPr lang="en-GB" sz="800" baseline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8A6A339-C1F8-5298-0E85-4A3C4B7FB3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9" y="127388"/>
            <a:ext cx="1993392" cy="4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91168-DBD6-AFF6-B8F4-3E7194C7E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8677" y="2286723"/>
            <a:ext cx="8745647" cy="818286"/>
          </a:xfrm>
        </p:spPr>
        <p:txBody>
          <a:bodyPr/>
          <a:lstStyle/>
          <a:p>
            <a:r>
              <a:rPr lang="en-GB" sz="2800" dirty="0">
                <a:latin typeface="Montserrat" pitchFamily="2" charset="77"/>
              </a:rPr>
              <a:t>Endothelin-1 (ET-1) and Angiotensin II (ANG II) in IgA Nephropathy (IgAN)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5333A9-E6B3-D326-048A-73A029CA4F34}"/>
              </a:ext>
            </a:extLst>
          </p:cNvPr>
          <p:cNvGrpSpPr/>
          <p:nvPr/>
        </p:nvGrpSpPr>
        <p:grpSpPr>
          <a:xfrm>
            <a:off x="713985" y="3687858"/>
            <a:ext cx="2948431" cy="605126"/>
            <a:chOff x="1458379" y="3687858"/>
            <a:chExt cx="2948431" cy="6051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CAAE44-4CE7-8025-7E8F-A58CF369655D}"/>
                </a:ext>
              </a:extLst>
            </p:cNvPr>
            <p:cNvSpPr/>
            <p:nvPr/>
          </p:nvSpPr>
          <p:spPr>
            <a:xfrm>
              <a:off x="1477341" y="3693222"/>
              <a:ext cx="2910506" cy="599762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521B9C63-6E9B-DBD7-48BC-25D5CF9D6AC2}"/>
                </a:ext>
              </a:extLst>
            </p:cNvPr>
            <p:cNvSpPr txBox="1">
              <a:spLocks/>
            </p:cNvSpPr>
            <p:nvPr/>
          </p:nvSpPr>
          <p:spPr>
            <a:xfrm>
              <a:off x="1458379" y="3752991"/>
              <a:ext cx="2948431" cy="4802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400" dirty="0">
                  <a:solidFill>
                    <a:schemeClr val="accent3"/>
                  </a:solidFill>
                </a:rPr>
                <a:t>The pathophysiologic actions of ET-1 and ANG II</a:t>
              </a:r>
            </a:p>
          </p:txBody>
        </p:sp>
        <p:sp>
          <p:nvSpPr>
            <p:cNvPr id="19" name="Rectangle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50FD1D2B-57B8-BB1A-5D99-7178043534E8}"/>
                </a:ext>
              </a:extLst>
            </p:cNvPr>
            <p:cNvSpPr/>
            <p:nvPr/>
          </p:nvSpPr>
          <p:spPr>
            <a:xfrm>
              <a:off x="1477267" y="3687858"/>
              <a:ext cx="2910506" cy="599762"/>
            </a:xfrm>
            <a:prstGeom prst="rect">
              <a:avLst/>
            </a:prstGeom>
            <a:solidFill>
              <a:schemeClr val="accent1">
                <a:alpha val="5000"/>
              </a:schemeClr>
            </a:solidFill>
            <a:ln w="34925">
              <a:gradFill>
                <a:gsLst>
                  <a:gs pos="30000">
                    <a:srgbClr val="D2E0E0"/>
                  </a:gs>
                  <a:gs pos="0">
                    <a:srgbClr val="000000"/>
                  </a:gs>
                  <a:gs pos="17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50000"/>
                    </a:schemeClr>
                  </a:gs>
                  <a:gs pos="83000">
                    <a:srgbClr val="0000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3FDC3E-575A-2287-B775-46F5F2CF4A4C}"/>
              </a:ext>
            </a:extLst>
          </p:cNvPr>
          <p:cNvGrpSpPr/>
          <p:nvPr/>
        </p:nvGrpSpPr>
        <p:grpSpPr>
          <a:xfrm>
            <a:off x="8596191" y="3687858"/>
            <a:ext cx="2910506" cy="604555"/>
            <a:chOff x="8725024" y="3687858"/>
            <a:chExt cx="2910506" cy="6045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00EAE2-4CB1-2F42-B64B-87C66E43E3DE}"/>
                </a:ext>
              </a:extLst>
            </p:cNvPr>
            <p:cNvSpPr/>
            <p:nvPr/>
          </p:nvSpPr>
          <p:spPr>
            <a:xfrm>
              <a:off x="8725024" y="3692651"/>
              <a:ext cx="2910506" cy="599762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88371479-A260-98D1-4288-DDBDFF855021}"/>
                </a:ext>
              </a:extLst>
            </p:cNvPr>
            <p:cNvSpPr txBox="1">
              <a:spLocks/>
            </p:cNvSpPr>
            <p:nvPr/>
          </p:nvSpPr>
          <p:spPr>
            <a:xfrm>
              <a:off x="8795746" y="3699936"/>
              <a:ext cx="2769062" cy="4802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400" dirty="0">
                  <a:solidFill>
                    <a:schemeClr val="accent3"/>
                  </a:solidFill>
                </a:rPr>
                <a:t>The combined effect of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400" dirty="0">
                  <a:solidFill>
                    <a:schemeClr val="accent3"/>
                  </a:solidFill>
                </a:rPr>
                <a:t>ET-1 and ANG II</a:t>
              </a:r>
            </a:p>
          </p:txBody>
        </p:sp>
        <p:sp>
          <p:nvSpPr>
            <p:cNvPr id="21" name="Rectangle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11BA9FA4-CB92-7FB9-BE2E-83A38C6B2858}"/>
                </a:ext>
              </a:extLst>
            </p:cNvPr>
            <p:cNvSpPr/>
            <p:nvPr/>
          </p:nvSpPr>
          <p:spPr>
            <a:xfrm>
              <a:off x="8725024" y="3687858"/>
              <a:ext cx="2910506" cy="599762"/>
            </a:xfrm>
            <a:prstGeom prst="rect">
              <a:avLst/>
            </a:prstGeom>
            <a:solidFill>
              <a:schemeClr val="accent1">
                <a:alpha val="5000"/>
              </a:schemeClr>
            </a:solidFill>
            <a:ln w="34925">
              <a:gradFill>
                <a:gsLst>
                  <a:gs pos="30000">
                    <a:srgbClr val="D2E0E0"/>
                  </a:gs>
                  <a:gs pos="0">
                    <a:srgbClr val="000000"/>
                  </a:gs>
                  <a:gs pos="17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50000"/>
                    </a:schemeClr>
                  </a:gs>
                  <a:gs pos="83000">
                    <a:srgbClr val="0000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CBCB35-CC30-07D6-B0BB-C85F3897A5E0}"/>
              </a:ext>
            </a:extLst>
          </p:cNvPr>
          <p:cNvGrpSpPr/>
          <p:nvPr/>
        </p:nvGrpSpPr>
        <p:grpSpPr>
          <a:xfrm>
            <a:off x="4655088" y="3687858"/>
            <a:ext cx="2948431" cy="628931"/>
            <a:chOff x="5029650" y="3687858"/>
            <a:chExt cx="2948431" cy="6289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BD27A9-D89D-CE90-DBC3-C09F2658B86E}"/>
                </a:ext>
              </a:extLst>
            </p:cNvPr>
            <p:cNvSpPr/>
            <p:nvPr/>
          </p:nvSpPr>
          <p:spPr>
            <a:xfrm>
              <a:off x="5048687" y="3692651"/>
              <a:ext cx="2910357" cy="599762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BC410FBA-37C2-D34F-92B9-F03080E4E37F}"/>
                </a:ext>
              </a:extLst>
            </p:cNvPr>
            <p:cNvSpPr/>
            <p:nvPr/>
          </p:nvSpPr>
          <p:spPr>
            <a:xfrm>
              <a:off x="5058206" y="3687858"/>
              <a:ext cx="2910356" cy="599762"/>
            </a:xfrm>
            <a:prstGeom prst="rect">
              <a:avLst/>
            </a:prstGeom>
            <a:solidFill>
              <a:schemeClr val="accent1">
                <a:alpha val="5000"/>
              </a:schemeClr>
            </a:solidFill>
            <a:ln w="34925">
              <a:gradFill>
                <a:gsLst>
                  <a:gs pos="30000">
                    <a:srgbClr val="D2E0E0"/>
                  </a:gs>
                  <a:gs pos="0">
                    <a:srgbClr val="000000"/>
                  </a:gs>
                  <a:gs pos="17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50000"/>
                    </a:schemeClr>
                  </a:gs>
                  <a:gs pos="83000">
                    <a:srgbClr val="0000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18EF6D3-7612-474C-A512-35229887DED4}"/>
                </a:ext>
              </a:extLst>
            </p:cNvPr>
            <p:cNvSpPr txBox="1">
              <a:spLocks/>
            </p:cNvSpPr>
            <p:nvPr/>
          </p:nvSpPr>
          <p:spPr>
            <a:xfrm>
              <a:off x="5029650" y="3836564"/>
              <a:ext cx="2948431" cy="4802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dirty="0">
                  <a:solidFill>
                    <a:schemeClr val="accent3"/>
                  </a:solidFill>
                </a:rPr>
                <a:t>ET-1 and ANG II interactions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B9FA6-F1BF-565A-B26E-988A39301F23}"/>
              </a:ext>
            </a:extLst>
          </p:cNvPr>
          <p:cNvSpPr txBox="1">
            <a:spLocks/>
          </p:cNvSpPr>
          <p:nvPr/>
        </p:nvSpPr>
        <p:spPr>
          <a:xfrm>
            <a:off x="360000" y="5800801"/>
            <a:ext cx="9108000" cy="750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98"/>
              </a:buClr>
              <a:buSzTx/>
              <a:buFont typeface="Arial" panose="020B0604020202020204" pitchFamily="34" charset="0"/>
              <a:buNone/>
              <a:tabLst>
                <a:tab pos="3317875" algn="l"/>
              </a:tabLst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 II, angiotensin II; ET-1, endothelin-1.</a:t>
            </a:r>
          </a:p>
        </p:txBody>
      </p:sp>
    </p:spTree>
    <p:extLst>
      <p:ext uri="{BB962C8B-B14F-4D97-AF65-F5344CB8AC3E}">
        <p14:creationId xmlns:p14="http://schemas.microsoft.com/office/powerpoint/2010/main" val="49674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5B2C3-61B3-8A1B-039A-38BDC3143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30" y="2137064"/>
            <a:ext cx="12178370" cy="1348637"/>
          </a:xfrm>
        </p:spPr>
        <p:txBody>
          <a:bodyPr/>
          <a:lstStyle/>
          <a:p>
            <a:r>
              <a:rPr lang="en-GB" sz="3600" dirty="0"/>
              <a:t>THE PATHOPHYSIOLOGIC </a:t>
            </a:r>
            <a:br>
              <a:rPr lang="en-GB" sz="3600" dirty="0"/>
            </a:br>
            <a:r>
              <a:rPr lang="en-GB" sz="3600" dirty="0"/>
              <a:t>ACTIONS OF ENDOTHELIN-1 </a:t>
            </a:r>
            <a:br>
              <a:rPr lang="en-GB" sz="3600" dirty="0"/>
            </a:br>
            <a:r>
              <a:rPr lang="en-GB" sz="3600" dirty="0"/>
              <a:t>AND ANGIOTENSIN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ED316-BACB-C06A-CEE9-DD39F57FFA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000" dirty="0">
                <a:latin typeface="Montserrat" pitchFamily="2" charset="77"/>
              </a:rPr>
              <a:t>Endothelin-1 (ET-1) and Angiotensin II (ANG II) </a:t>
            </a:r>
            <a:br>
              <a:rPr lang="en-GB" sz="2000" dirty="0">
                <a:latin typeface="Montserrat" pitchFamily="2" charset="77"/>
              </a:rPr>
            </a:br>
            <a:r>
              <a:rPr lang="en-GB" sz="2000" dirty="0">
                <a:latin typeface="Montserrat" pitchFamily="2" charset="77"/>
              </a:rPr>
              <a:t>in IgA Nephropathy (IgAN)</a:t>
            </a:r>
          </a:p>
        </p:txBody>
      </p:sp>
    </p:spTree>
    <p:extLst>
      <p:ext uri="{BB962C8B-B14F-4D97-AF65-F5344CB8AC3E}">
        <p14:creationId xmlns:p14="http://schemas.microsoft.com/office/powerpoint/2010/main" val="281995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586882-83AA-541B-8274-038FE175C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3647" y="1188560"/>
            <a:ext cx="8364706" cy="416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969694" cy="495749"/>
          </a:xfrm>
        </p:spPr>
        <p:txBody>
          <a:bodyPr/>
          <a:lstStyle/>
          <a:p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ET-1 HAS PATHOPHYSIOLOGIC EFFECTS ON KIDNEY FUNCTION</a:t>
            </a:r>
            <a:r>
              <a:rPr lang="en-GB" sz="24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60000" y="5800801"/>
            <a:ext cx="91080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98"/>
              </a:buClr>
              <a:buSzTx/>
              <a:buFont typeface="Arial" panose="020B0604020202020204" pitchFamily="34" charset="0"/>
              <a:buNone/>
              <a:tabLst>
                <a:tab pos="3317875" algn="l"/>
              </a:tabLst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CKD, chronic kidney disease; ET-1, endothelin-1; ET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R,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endothelin receptor type 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98"/>
              </a:buClr>
              <a:buSzTx/>
              <a:buFont typeface="Arial" panose="020B0604020202020204" pitchFamily="34" charset="0"/>
              <a:buNone/>
              <a:tabLst>
                <a:tab pos="3317875" algn="l"/>
              </a:tabLst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Kohan D, Barton M.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Kidney Int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2014;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86: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896–904</a:t>
            </a:r>
            <a:r>
              <a:rPr lang="fi-FI" sz="800" dirty="0">
                <a:latin typeface="Arial"/>
              </a:rPr>
              <a:t>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72019-D3F2-AF55-517A-025E89F3CE7B}"/>
              </a:ext>
            </a:extLst>
          </p:cNvPr>
          <p:cNvSpPr txBox="1"/>
          <p:nvPr/>
        </p:nvSpPr>
        <p:spPr>
          <a:xfrm>
            <a:off x="7562132" y="5344879"/>
            <a:ext cx="1931808" cy="12311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l"/>
            <a:r>
              <a:rPr lang="en-GB" sz="800" dirty="0"/>
              <a:t>Adapted from Kohan D, Barton M. 2014</a:t>
            </a:r>
            <a:r>
              <a:rPr lang="en-GB" sz="800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5788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969694" cy="1224980"/>
          </a:xfrm>
        </p:spPr>
        <p:txBody>
          <a:bodyPr/>
          <a:lstStyle/>
          <a:p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ET-1 HAS PATHOPHYSIOLOGIC EFFECTS ON KIDNEY FUNCTION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IgA NEPHROPATHY (</a:t>
            </a:r>
            <a:r>
              <a:rPr lang="en-GB" sz="2400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IgAN</a:t>
            </a:r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60000" y="5799600"/>
            <a:ext cx="91080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98"/>
              </a:buClr>
              <a:buSzTx/>
              <a:buFont typeface="Arial" panose="020B0604020202020204" pitchFamily="34" charset="0"/>
              <a:buNone/>
              <a:tabLst>
                <a:tab pos="3317875" algn="l"/>
              </a:tabLst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CKD, chronic kidney disease; ET-1, endothelin-1; ET</a:t>
            </a:r>
            <a:r>
              <a:rPr kumimoji="0" lang="en-GB" sz="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R, 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endothelin receptor type A</a:t>
            </a:r>
            <a:r>
              <a:rPr lang="en-GB" sz="800" dirty="0">
                <a:latin typeface="Arial"/>
              </a:rPr>
              <a:t>; IgAN, immunoglobulin A nephropathy</a:t>
            </a:r>
            <a:br>
              <a:rPr lang="en-GB" sz="800" dirty="0">
                <a:latin typeface="Arial"/>
              </a:rPr>
            </a:b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 Kohan D, Barton M. </a:t>
            </a:r>
            <a:r>
              <a:rPr kumimoji="0" lang="en-GB" sz="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Kidney Int 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2014;86:896–904</a:t>
            </a:r>
            <a:r>
              <a:rPr kumimoji="0" lang="fi-FI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lang="fi-FI" sz="800" dirty="0">
                <a:latin typeface="Arial"/>
              </a:rPr>
              <a:t>2</a:t>
            </a:r>
            <a:r>
              <a:rPr lang="en-GB" sz="800" dirty="0">
                <a:latin typeface="Arial"/>
              </a:rPr>
              <a:t>. </a:t>
            </a:r>
            <a:r>
              <a:rPr lang="fi-FI" sz="800" dirty="0" err="1">
                <a:latin typeface="Arial"/>
              </a:rPr>
              <a:t>Barton</a:t>
            </a:r>
            <a:r>
              <a:rPr lang="fi-FI" sz="800" dirty="0">
                <a:latin typeface="Arial"/>
              </a:rPr>
              <a:t> M, Sorokin A. </a:t>
            </a:r>
            <a:r>
              <a:rPr lang="fi-FI" sz="800" i="1" dirty="0" err="1">
                <a:latin typeface="Arial"/>
              </a:rPr>
              <a:t>Semin</a:t>
            </a:r>
            <a:r>
              <a:rPr lang="fi-FI" sz="800" i="1" dirty="0">
                <a:latin typeface="Arial"/>
              </a:rPr>
              <a:t> </a:t>
            </a:r>
            <a:r>
              <a:rPr lang="fi-FI" sz="800" i="1" dirty="0" err="1">
                <a:latin typeface="Arial"/>
              </a:rPr>
              <a:t>Nephrol</a:t>
            </a:r>
            <a:r>
              <a:rPr lang="fi-FI" sz="800" i="1" dirty="0">
                <a:latin typeface="Arial"/>
              </a:rPr>
              <a:t> </a:t>
            </a:r>
            <a:r>
              <a:rPr lang="fi-FI" sz="800" dirty="0">
                <a:latin typeface="Arial"/>
              </a:rPr>
              <a:t>2015;35:156–67.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773F367-E170-E427-D3C0-7E6E9B30A24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528036" y="4497572"/>
            <a:ext cx="1707435" cy="549383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C53AE76-B24B-4FDB-E4D4-DE0A3DFD0802}"/>
              </a:ext>
            </a:extLst>
          </p:cNvPr>
          <p:cNvSpPr/>
          <p:nvPr/>
        </p:nvSpPr>
        <p:spPr>
          <a:xfrm>
            <a:off x="10235471" y="4369980"/>
            <a:ext cx="1736789" cy="1353949"/>
          </a:xfrm>
          <a:prstGeom prst="rect">
            <a:avLst/>
          </a:prstGeom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80000" bIns="72000" rtlCol="0" anchor="ctr"/>
          <a:lstStyle/>
          <a:p>
            <a:pPr algn="ctr"/>
            <a:r>
              <a:rPr lang="en-GB" sz="1050" dirty="0">
                <a:solidFill>
                  <a:schemeClr val="bg1"/>
                </a:solidFill>
                <a:effectLst/>
              </a:rPr>
              <a:t> </a:t>
            </a:r>
            <a:r>
              <a:rPr lang="en-GB" sz="1050" dirty="0" err="1">
                <a:effectLst/>
              </a:rPr>
              <a:t>IgAN</a:t>
            </a:r>
            <a:r>
              <a:rPr lang="en-GB" sz="1050" dirty="0">
                <a:effectLst/>
              </a:rPr>
              <a:t>: ET-1 in mesangial cells causes proliferation, contraction, and increased extracellular matrix production</a:t>
            </a:r>
            <a:r>
              <a:rPr lang="en-GB" sz="1050" baseline="30000" dirty="0">
                <a:effectLst/>
              </a:rPr>
              <a:t>2</a:t>
            </a:r>
            <a:endParaRPr lang="en-GB" sz="105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79533-1E11-3564-6C7D-D23E9825E83E}"/>
              </a:ext>
            </a:extLst>
          </p:cNvPr>
          <p:cNvSpPr txBox="1"/>
          <p:nvPr/>
        </p:nvSpPr>
        <p:spPr>
          <a:xfrm>
            <a:off x="7562132" y="5344879"/>
            <a:ext cx="1931808" cy="12311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l"/>
            <a:r>
              <a:rPr lang="en-GB" sz="800" dirty="0"/>
              <a:t>Adapted from Kohan D, Barton M. 2014</a:t>
            </a:r>
            <a:r>
              <a:rPr lang="en-GB" sz="800" baseline="30000" dirty="0"/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4BF7E-52A5-379F-56D1-94DBF7EC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3647" y="1188560"/>
            <a:ext cx="8364706" cy="41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FB5D7F87-0DAF-9D2C-F6D7-A4E424BEF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75827"/>
              </p:ext>
            </p:extLst>
          </p:nvPr>
        </p:nvGraphicFramePr>
        <p:xfrm>
          <a:off x="2213318" y="998480"/>
          <a:ext cx="7622350" cy="41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2350">
                  <a:extLst>
                    <a:ext uri="{9D8B030D-6E8A-4147-A177-3AD203B41FA5}">
                      <a16:colId xmlns:a16="http://schemas.microsoft.com/office/drawing/2014/main" val="46852706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 IgAN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42078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lvl="2"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Elevated ET-1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 kidney biopsies from patients with IgAN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correlates with proteinuria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and the risk of IgAN progression* at 1 year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</a:rPr>
                        <a:t>1–3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34171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Leukocytes from patients with IgAN </a:t>
                      </a:r>
                      <a:r>
                        <a:rPr kumimoji="0" lang="en-GB" sz="1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stimulate mesangial cell </a:t>
                      </a:r>
                      <a:br>
                        <a:rPr kumimoji="0" lang="en-GB" sz="1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</a:br>
                      <a:r>
                        <a:rPr kumimoji="0" lang="en-GB" sz="1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production of ET-1</a:t>
                      </a:r>
                      <a:r>
                        <a:rPr kumimoji="0" lang="en-GB" sz="140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72037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Immune cells, including B-lymphocytes, express endothelin receptors; </a:t>
                      </a:r>
                      <a:br>
                        <a:rPr kumimoji="0" lang="en-GB" sz="1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</a:br>
                      <a:r>
                        <a:rPr kumimoji="0" lang="en-GB" sz="1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monocytes from patients with IgAN have increased ET-1 expression</a:t>
                      </a:r>
                      <a:r>
                        <a:rPr kumimoji="0" lang="en-GB" sz="140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5,6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217916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Activation of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ET-1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in mesangial cells correlates with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proteinuria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estimated glomerular filtration rate (eGFR)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73099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Specific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lang="en-GB" sz="1400" b="1" baseline="-2500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R antagonism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in a murine model of IgAN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reduced proteinuria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and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downregulated pro-inflammatory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pro-fibrotic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, and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pro-sclerotic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pathways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6619678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378524" cy="495749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STUDIES SUGGEST ET-1 HAS A PATHOPHYSIOLOGIC ROLE IN 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6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60000" y="5407200"/>
            <a:ext cx="10125120" cy="760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/>
              <a:t>*</a:t>
            </a:r>
            <a:r>
              <a:rPr lang="en-GB" sz="800" dirty="0"/>
              <a:t>Patients in whom serum creatinine at 12 months increased for more than 20% of baseline values, or in whom the disease proceeded to ESKD, were classified as progressors</a:t>
            </a:r>
            <a:br>
              <a:rPr lang="en-US" sz="800" dirty="0"/>
            </a:br>
            <a:r>
              <a:rPr lang="en-US" sz="800" dirty="0"/>
              <a:t>eGFR, estimated glomerular filtration rate; ET-1, endothelin-1; </a:t>
            </a:r>
            <a:r>
              <a:rPr lang="nl-NL" sz="800" dirty="0"/>
              <a:t>ET</a:t>
            </a:r>
            <a:r>
              <a:rPr lang="nl-NL" sz="800" baseline="-25000" dirty="0"/>
              <a:t>A</a:t>
            </a:r>
            <a:r>
              <a:rPr lang="nl-NL" sz="800" dirty="0"/>
              <a:t>R,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endothelin receptor type A; IgAN, immunoglobulin A nephropathy</a:t>
            </a:r>
            <a:br>
              <a:rPr lang="en-GB" sz="800" dirty="0"/>
            </a:br>
            <a:r>
              <a:rPr lang="en-GB" sz="800" b="1" dirty="0"/>
              <a:t>1. </a:t>
            </a:r>
            <a:r>
              <a:rPr lang="en-GB" sz="800" dirty="0" err="1"/>
              <a:t>Zanatta</a:t>
            </a:r>
            <a:r>
              <a:rPr lang="en-GB" sz="800" dirty="0"/>
              <a:t> C, </a:t>
            </a:r>
            <a:r>
              <a:rPr lang="en-GB" sz="800" i="1" dirty="0"/>
              <a:t>et al. Ren Fail </a:t>
            </a:r>
            <a:r>
              <a:rPr lang="en-GB" sz="800" dirty="0"/>
              <a:t>2012;34:308–15; </a:t>
            </a:r>
            <a:r>
              <a:rPr lang="en-GB" sz="800" b="1" dirty="0"/>
              <a:t>2. </a:t>
            </a:r>
            <a:r>
              <a:rPr lang="en-GB" sz="800" dirty="0" err="1"/>
              <a:t>Lehrke</a:t>
            </a:r>
            <a:r>
              <a:rPr lang="en-GB" sz="800" dirty="0"/>
              <a:t> I, </a:t>
            </a:r>
            <a:r>
              <a:rPr lang="en-GB" sz="800" i="1" dirty="0"/>
              <a:t>et al. J Am Soc Nephrol </a:t>
            </a:r>
            <a:r>
              <a:rPr lang="en-GB" sz="800" dirty="0"/>
              <a:t>2001;12:2321–9; </a:t>
            </a:r>
            <a:r>
              <a:rPr lang="en-GB" sz="800" b="1" dirty="0"/>
              <a:t>3.</a:t>
            </a:r>
            <a:r>
              <a:rPr lang="en-GB" sz="800" dirty="0"/>
              <a:t> </a:t>
            </a:r>
            <a:r>
              <a:rPr lang="en-GB" sz="800" dirty="0" err="1"/>
              <a:t>Tycová</a:t>
            </a:r>
            <a:r>
              <a:rPr lang="en-GB" sz="800" dirty="0"/>
              <a:t> I, </a:t>
            </a:r>
            <a:r>
              <a:rPr lang="en-GB" sz="800" i="1" dirty="0"/>
              <a:t>et al. </a:t>
            </a:r>
            <a:r>
              <a:rPr lang="en-GB" sz="800" i="1" dirty="0" err="1"/>
              <a:t>Physiol</a:t>
            </a:r>
            <a:r>
              <a:rPr lang="en-GB" sz="800" i="1" dirty="0"/>
              <a:t> Res </a:t>
            </a:r>
            <a:r>
              <a:rPr lang="en-GB" sz="800" dirty="0"/>
              <a:t>2018;67:93–105; </a:t>
            </a:r>
            <a:r>
              <a:rPr lang="en-GB" sz="800" b="1" dirty="0"/>
              <a:t>4. </a:t>
            </a:r>
            <a:r>
              <a:rPr lang="en-GB" sz="800" dirty="0"/>
              <a:t>Chen H, </a:t>
            </a:r>
            <a:r>
              <a:rPr lang="en-GB" sz="800" i="1" dirty="0"/>
              <a:t>et al. Nephron </a:t>
            </a:r>
            <a:r>
              <a:rPr lang="en-GB" sz="800" dirty="0"/>
              <a:t>2001;89:274–9; </a:t>
            </a:r>
            <a:br>
              <a:rPr lang="en-GB" sz="800" dirty="0"/>
            </a:br>
            <a:r>
              <a:rPr lang="en-GB" sz="800" b="1" dirty="0"/>
              <a:t>5. </a:t>
            </a:r>
            <a:r>
              <a:rPr lang="en-GB" sz="800" dirty="0"/>
              <a:t>Nakamura T, </a:t>
            </a:r>
            <a:r>
              <a:rPr lang="en-GB" sz="800" i="1" dirty="0"/>
              <a:t>et al. Lancet </a:t>
            </a:r>
            <a:r>
              <a:rPr lang="en-GB" sz="800" dirty="0"/>
              <a:t>1993;342:1147–8; </a:t>
            </a:r>
            <a:r>
              <a:rPr lang="en-GB" sz="800" b="1" dirty="0"/>
              <a:t>6.</a:t>
            </a:r>
            <a:r>
              <a:rPr lang="en-GB" sz="800" dirty="0"/>
              <a:t> Elisa T, </a:t>
            </a:r>
            <a:r>
              <a:rPr lang="en-GB" sz="800" i="1" dirty="0"/>
              <a:t>et al. J Immunol Res </a:t>
            </a:r>
            <a:r>
              <a:rPr lang="en-GB" sz="800" dirty="0"/>
              <a:t>2015;2015:147616; </a:t>
            </a:r>
            <a:r>
              <a:rPr lang="en-GB" sz="800" b="1" dirty="0"/>
              <a:t>7.</a:t>
            </a:r>
            <a:r>
              <a:rPr lang="en-GB" sz="800" dirty="0"/>
              <a:t>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Nair V, 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al. </a:t>
            </a:r>
            <a:r>
              <a:rPr kumimoji="0" lang="fr-FR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ASN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2021; poster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presentation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(PO1593); 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r>
              <a:rPr lang="en-GB" sz="800" b="1" dirty="0"/>
              <a:t>.</a:t>
            </a:r>
            <a:r>
              <a:rPr lang="en-GB" sz="800" dirty="0"/>
              <a:t> </a:t>
            </a:r>
            <a:r>
              <a:rPr lang="en-US" sz="800" dirty="0"/>
              <a:t>King A, </a:t>
            </a:r>
            <a:r>
              <a:rPr lang="en-US" sz="800" i="1" dirty="0"/>
              <a:t>et al. </a:t>
            </a:r>
            <a:r>
              <a:rPr lang="en-US" sz="800" dirty="0"/>
              <a:t>WCN 2021; poster presentation (POS-378).</a:t>
            </a:r>
            <a:endParaRPr kumimoji="0" lang="en-GB" sz="8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1AA49D-177F-E387-E8D6-4B8810F79E58}"/>
              </a:ext>
            </a:extLst>
          </p:cNvPr>
          <p:cNvSpPr txBox="1">
            <a:spLocks/>
          </p:cNvSpPr>
          <p:nvPr/>
        </p:nvSpPr>
        <p:spPr>
          <a:xfrm>
            <a:off x="1004958" y="1620594"/>
            <a:ext cx="3010380" cy="144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80"/>
              </a:lnSpc>
              <a:spcAft>
                <a:spcPts val="372"/>
              </a:spcAft>
              <a:buNone/>
            </a:pPr>
            <a:endParaRPr lang="en-GB" sz="1400" baseline="300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F94BEB-6357-0B07-05B0-8615DC5A5455}"/>
                  </a:ext>
                </a:extLst>
              </p14:cNvPr>
              <p14:cNvContentPartPr/>
              <p14:nvPr/>
            </p14:nvContentPartPr>
            <p14:xfrm>
              <a:off x="2336813" y="125343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F94BEB-6357-0B07-05B0-8615DC5A54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7813" y="124443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449A0B2-3E2D-556E-97A8-80F954BFB8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60" y="1492188"/>
            <a:ext cx="546356" cy="546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ED251-C315-22AC-007A-C203D65DB3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58" y="2247971"/>
            <a:ext cx="546355" cy="5463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8CAF3D-08B4-0690-DD08-2476E039CB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57" y="3003753"/>
            <a:ext cx="546355" cy="5463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884FCB-7A07-B10F-558A-1229F4F9A3F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58" y="3759535"/>
            <a:ext cx="546354" cy="5463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DC5BEE-C6D8-E621-3D93-1BCE73C280F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58" y="4515318"/>
            <a:ext cx="546354" cy="546354"/>
          </a:xfrm>
          <a:prstGeom prst="rect">
            <a:avLst/>
          </a:prstGeom>
        </p:spPr>
      </p:pic>
      <p:sp>
        <p:nvSpPr>
          <p:cNvPr id="24" name="Rectangle 23">
            <a:hlinkClick r:id="rId15" action="ppaction://hlinksldjump"/>
            <a:extLst>
              <a:ext uri="{FF2B5EF4-FFF2-40B4-BE49-F238E27FC236}">
                <a16:creationId xmlns:a16="http://schemas.microsoft.com/office/drawing/2014/main" id="{22AFDA5E-3184-3108-4339-5A7F34511A34}"/>
              </a:ext>
            </a:extLst>
          </p:cNvPr>
          <p:cNvSpPr/>
          <p:nvPr/>
        </p:nvSpPr>
        <p:spPr>
          <a:xfrm>
            <a:off x="2213318" y="1388927"/>
            <a:ext cx="7622350" cy="3784833"/>
          </a:xfrm>
          <a:prstGeom prst="rect">
            <a:avLst/>
          </a:prstGeom>
          <a:noFill/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9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256305" cy="495749"/>
          </a:xfrm>
        </p:spPr>
        <p:txBody>
          <a:bodyPr/>
          <a:lstStyle/>
          <a:p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 II HAS PATHOPHYSIOLOGIC EFFECTS ON KIDNEY FUNCTION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69682A-8BB4-4918-CA7E-AA4CC6D3C993}"/>
              </a:ext>
            </a:extLst>
          </p:cNvPr>
          <p:cNvSpPr txBox="1">
            <a:spLocks/>
          </p:cNvSpPr>
          <p:nvPr/>
        </p:nvSpPr>
        <p:spPr>
          <a:xfrm>
            <a:off x="360000" y="5799600"/>
            <a:ext cx="91080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buClr>
                <a:srgbClr val="005E98"/>
              </a:buClr>
              <a:buSzTx/>
              <a:buNone/>
              <a:tabLst/>
              <a:defRPr/>
            </a:pPr>
            <a:r>
              <a:rPr lang="en-GB" sz="800" dirty="0">
                <a:cs typeface="Calibri" panose="020F0502020204030204" pitchFamily="34" charset="0"/>
              </a:rPr>
              <a:t>ANG II, angiotensin II; AT</a:t>
            </a:r>
            <a:r>
              <a:rPr lang="en-GB" sz="800" baseline="-25000" dirty="0">
                <a:cs typeface="Calibri" panose="020F0502020204030204" pitchFamily="34" charset="0"/>
              </a:rPr>
              <a:t>1</a:t>
            </a:r>
            <a:r>
              <a:rPr lang="en-GB" sz="800" dirty="0">
                <a:cs typeface="Calibri" panose="020F0502020204030204" pitchFamily="34" charset="0"/>
              </a:rPr>
              <a:t>R, angiotensin II receptor type 1; ECM, extracellular matrix</a:t>
            </a:r>
            <a:br>
              <a:rPr lang="en-GB" sz="800" dirty="0">
                <a:cs typeface="Calibri" panose="020F0502020204030204" pitchFamily="34" charset="0"/>
              </a:rPr>
            </a:br>
            <a:r>
              <a:rPr lang="en-GB" sz="800" b="1" dirty="0">
                <a:cs typeface="Calibri" panose="020F0502020204030204" pitchFamily="34" charset="0"/>
              </a:rPr>
              <a:t>1. </a:t>
            </a:r>
            <a:r>
              <a:rPr lang="en-GB" sz="800" dirty="0" err="1">
                <a:cs typeface="Calibri" panose="020F0502020204030204" pitchFamily="34" charset="0"/>
              </a:rPr>
              <a:t>Siragy</a:t>
            </a:r>
            <a:r>
              <a:rPr lang="en-GB" sz="800" dirty="0">
                <a:cs typeface="Calibri" panose="020F0502020204030204" pitchFamily="34" charset="0"/>
              </a:rPr>
              <a:t> H, Carey R. </a:t>
            </a:r>
            <a:r>
              <a:rPr lang="en-GB" sz="800" i="1" dirty="0">
                <a:cs typeface="Calibri" panose="020F0502020204030204" pitchFamily="34" charset="0"/>
              </a:rPr>
              <a:t>Am J Nephrol </a:t>
            </a:r>
            <a:r>
              <a:rPr lang="en-GB" sz="800" dirty="0">
                <a:cs typeface="Calibri" panose="020F0502020204030204" pitchFamily="34" charset="0"/>
              </a:rPr>
              <a:t>2010;31:541–50;</a:t>
            </a:r>
            <a:r>
              <a:rPr lang="en-GB" sz="800" b="1" dirty="0">
                <a:cs typeface="Calibri" panose="020F0502020204030204" pitchFamily="34" charset="0"/>
              </a:rPr>
              <a:t> 2. </a:t>
            </a:r>
            <a:r>
              <a:rPr lang="en-GB" sz="800" dirty="0">
                <a:cs typeface="Calibri" panose="020F0502020204030204" pitchFamily="34" charset="0"/>
              </a:rPr>
              <a:t>Ruiz-Ortega M, </a:t>
            </a:r>
            <a:r>
              <a:rPr lang="en-GB" sz="800" i="1" dirty="0">
                <a:cs typeface="Calibri" panose="020F0502020204030204" pitchFamily="34" charset="0"/>
              </a:rPr>
              <a:t>et al. Nat Rev Nephrol </a:t>
            </a:r>
            <a:r>
              <a:rPr lang="en-GB" sz="800" dirty="0">
                <a:cs typeface="Calibri" panose="020F0502020204030204" pitchFamily="34" charset="0"/>
              </a:rPr>
              <a:t>2020;16:269–88.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F94BEB-6357-0B07-05B0-8615DC5A5455}"/>
                  </a:ext>
                </a:extLst>
              </p14:cNvPr>
              <p14:cNvContentPartPr/>
              <p14:nvPr/>
            </p14:nvContentPartPr>
            <p14:xfrm>
              <a:off x="2386747" y="138747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F94BEB-6357-0B07-05B0-8615DC5A54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7747" y="137847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E9E5368D-49FD-99F7-D65F-754358BFDA68}"/>
              </a:ext>
            </a:extLst>
          </p:cNvPr>
          <p:cNvSpPr/>
          <p:nvPr/>
        </p:nvSpPr>
        <p:spPr>
          <a:xfrm>
            <a:off x="1882282" y="887664"/>
            <a:ext cx="8329613" cy="581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 role of renin-angiotensin system inhibition in slowing </a:t>
            </a:r>
            <a:br>
              <a:rPr lang="en-US" sz="1600" b="1" dirty="0"/>
            </a:br>
            <a:r>
              <a:rPr lang="en-US" sz="1600" b="1" dirty="0"/>
              <a:t>progressive kidney disease is widely appreciated</a:t>
            </a:r>
            <a:r>
              <a:rPr lang="en-US" sz="1600" b="1" baseline="30000" dirty="0"/>
              <a:t>1,2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ED8E55B8-7443-3ACB-9DE7-9505A9C0189E}"/>
              </a:ext>
            </a:extLst>
          </p:cNvPr>
          <p:cNvSpPr/>
          <p:nvPr/>
        </p:nvSpPr>
        <p:spPr>
          <a:xfrm rot="10800000">
            <a:off x="5964942" y="2005040"/>
            <a:ext cx="153902" cy="132674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EDC714-ADF4-6523-DA48-C71B89049800}"/>
              </a:ext>
            </a:extLst>
          </p:cNvPr>
          <p:cNvSpPr/>
          <p:nvPr/>
        </p:nvSpPr>
        <p:spPr>
          <a:xfrm>
            <a:off x="6406081" y="2663585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Activation of </a:t>
            </a:r>
            <a:br>
              <a:rPr lang="en-US" sz="1100" dirty="0">
                <a:solidFill>
                  <a:srgbClr val="000000"/>
                </a:solidFill>
              </a:rPr>
            </a:br>
            <a:r>
              <a:rPr lang="en-US" sz="1100" dirty="0">
                <a:solidFill>
                  <a:srgbClr val="000000"/>
                </a:solidFill>
              </a:rPr>
              <a:t>transcription factors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C4B1A3-5FBB-25E1-CE44-8B2771608B10}"/>
              </a:ext>
            </a:extLst>
          </p:cNvPr>
          <p:cNvSpPr/>
          <p:nvPr/>
        </p:nvSpPr>
        <p:spPr>
          <a:xfrm>
            <a:off x="9180886" y="2663585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Kinase activation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D83365-E8DC-3D80-BCD4-47F3DCF5C64A}"/>
              </a:ext>
            </a:extLst>
          </p:cNvPr>
          <p:cNvSpPr/>
          <p:nvPr/>
        </p:nvSpPr>
        <p:spPr>
          <a:xfrm>
            <a:off x="3631276" y="2663585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</a:rPr>
              <a:t>Oxidative stress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1749B9-5A08-0D75-F808-CC4D5B4A267B}"/>
              </a:ext>
            </a:extLst>
          </p:cNvPr>
          <p:cNvSpPr/>
          <p:nvPr/>
        </p:nvSpPr>
        <p:spPr>
          <a:xfrm>
            <a:off x="856471" y="2663585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</a:rPr>
              <a:t>Cyclins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F5D695-63C8-53C9-1B11-21B767123743}"/>
              </a:ext>
            </a:extLst>
          </p:cNvPr>
          <p:cNvSpPr/>
          <p:nvPr/>
        </p:nvSpPr>
        <p:spPr>
          <a:xfrm>
            <a:off x="5015539" y="3729501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</a:rPr>
              <a:t>Profibrotic factors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20F861-A3A2-581A-7B32-D95A7E589704}"/>
              </a:ext>
            </a:extLst>
          </p:cNvPr>
          <p:cNvSpPr/>
          <p:nvPr/>
        </p:nvSpPr>
        <p:spPr>
          <a:xfrm>
            <a:off x="4296096" y="4264449"/>
            <a:ext cx="3490884" cy="401681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Myofibroblast activation and </a:t>
            </a:r>
            <a:br>
              <a:rPr lang="en-US" sz="1100" dirty="0">
                <a:solidFill>
                  <a:srgbClr val="000000"/>
                </a:solidFill>
              </a:rPr>
            </a:br>
            <a:r>
              <a:rPr lang="en-US" sz="1100" dirty="0">
                <a:solidFill>
                  <a:srgbClr val="000000"/>
                </a:solidFill>
              </a:rPr>
              <a:t>extracellular matrix (ECM) deposition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539031-093D-54D8-88F5-63C5FA9D30D7}"/>
              </a:ext>
            </a:extLst>
          </p:cNvPr>
          <p:cNvSpPr/>
          <p:nvPr/>
        </p:nvSpPr>
        <p:spPr>
          <a:xfrm>
            <a:off x="5346621" y="4872842"/>
            <a:ext cx="1390542" cy="279434"/>
          </a:xfrm>
          <a:prstGeom prst="rect">
            <a:avLst/>
          </a:prstGeom>
          <a:solidFill>
            <a:srgbClr val="45126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Fibrosis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8845BC-F29E-92C2-E475-45610C41BF41}"/>
              </a:ext>
            </a:extLst>
          </p:cNvPr>
          <p:cNvSpPr/>
          <p:nvPr/>
        </p:nvSpPr>
        <p:spPr>
          <a:xfrm>
            <a:off x="4508273" y="5315631"/>
            <a:ext cx="3067238" cy="2794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Loss of kidney function and proteinuria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2BBD19-B2F2-5860-87C4-6AAF46E3EF30}"/>
              </a:ext>
            </a:extLst>
          </p:cNvPr>
          <p:cNvSpPr/>
          <p:nvPr/>
        </p:nvSpPr>
        <p:spPr>
          <a:xfrm>
            <a:off x="9180885" y="3455708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Inflammatory mediators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D0FA93-9B9C-A877-757A-37A2CDF04E51}"/>
              </a:ext>
            </a:extLst>
          </p:cNvPr>
          <p:cNvSpPr/>
          <p:nvPr/>
        </p:nvSpPr>
        <p:spPr>
          <a:xfrm>
            <a:off x="9174605" y="4182698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0000"/>
                </a:solidFill>
              </a:rPr>
              <a:t>Immune cell recruitment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74AB68-4F51-7A45-3D3A-D324D2CE5982}"/>
              </a:ext>
            </a:extLst>
          </p:cNvPr>
          <p:cNvSpPr/>
          <p:nvPr/>
        </p:nvSpPr>
        <p:spPr>
          <a:xfrm>
            <a:off x="9180885" y="4880513"/>
            <a:ext cx="2052707" cy="279434"/>
          </a:xfrm>
          <a:prstGeom prst="rect">
            <a:avLst/>
          </a:prstGeom>
          <a:solidFill>
            <a:srgbClr val="45126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Inflammation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64D1FC-15F7-F144-4865-55ACB2B94F59}"/>
              </a:ext>
            </a:extLst>
          </p:cNvPr>
          <p:cNvSpPr/>
          <p:nvPr/>
        </p:nvSpPr>
        <p:spPr>
          <a:xfrm>
            <a:off x="1227647" y="3460833"/>
            <a:ext cx="1335660" cy="385441"/>
          </a:xfrm>
          <a:prstGeom prst="rect">
            <a:avLst/>
          </a:prstGeom>
          <a:solidFill>
            <a:srgbClr val="45126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Cell injury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25559C-34C9-B5E2-BA91-2069160C7D8C}"/>
              </a:ext>
            </a:extLst>
          </p:cNvPr>
          <p:cNvSpPr/>
          <p:nvPr/>
        </p:nvSpPr>
        <p:spPr>
          <a:xfrm>
            <a:off x="884182" y="4392631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Loss of parenchymal cells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E4F2A0-707B-010C-04F1-A3BB0FA78BED}"/>
              </a:ext>
            </a:extLst>
          </p:cNvPr>
          <p:cNvSpPr/>
          <p:nvPr/>
        </p:nvSpPr>
        <p:spPr>
          <a:xfrm>
            <a:off x="5708764" y="2149115"/>
            <a:ext cx="666255" cy="277406"/>
          </a:xfrm>
          <a:prstGeom prst="rect">
            <a:avLst/>
          </a:prstGeom>
          <a:solidFill>
            <a:srgbClr val="00404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AT</a:t>
            </a:r>
            <a:r>
              <a:rPr lang="en-GB" sz="1200" baseline="-25000" dirty="0">
                <a:cs typeface="Calibri" panose="020F050202020403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A6B5ED2-B624-041E-7D26-1E3ACDC052DE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6041539" y="3427296"/>
            <a:ext cx="0" cy="30220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CC93C8D-1C90-1BFA-458F-3D3758D0695F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1895477" y="3846274"/>
            <a:ext cx="14705" cy="546357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BBDCD4F-6169-CED8-323E-4D7C570541CA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 flipH="1">
            <a:off x="6041538" y="4053501"/>
            <a:ext cx="1" cy="21094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C69201F-26D0-9E7A-3A32-45C32552699B}"/>
              </a:ext>
            </a:extLst>
          </p:cNvPr>
          <p:cNvCxnSpPr>
            <a:cxnSpLocks/>
            <a:stCxn id="34" idx="2"/>
            <a:endCxn id="35" idx="0"/>
          </p:cNvCxnSpPr>
          <p:nvPr/>
        </p:nvCxnSpPr>
        <p:spPr>
          <a:xfrm>
            <a:off x="6041538" y="4666130"/>
            <a:ext cx="354" cy="206712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8779FF2-1E63-18CF-4791-32F4264331FE}"/>
              </a:ext>
            </a:extLst>
          </p:cNvPr>
          <p:cNvCxnSpPr>
            <a:stCxn id="35" idx="2"/>
            <a:endCxn id="36" idx="0"/>
          </p:cNvCxnSpPr>
          <p:nvPr/>
        </p:nvCxnSpPr>
        <p:spPr>
          <a:xfrm>
            <a:off x="6041892" y="5152276"/>
            <a:ext cx="0" cy="16335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B7703A-1B61-D84E-1AC1-EC9BFDE42170}"/>
              </a:ext>
            </a:extLst>
          </p:cNvPr>
          <p:cNvSpPr txBox="1"/>
          <p:nvPr/>
        </p:nvSpPr>
        <p:spPr>
          <a:xfrm>
            <a:off x="7862563" y="5595065"/>
            <a:ext cx="2344675" cy="12311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en-GB" sz="800" dirty="0"/>
              <a:t>Adapted from Ruiz-Ortega M, </a:t>
            </a:r>
            <a:r>
              <a:rPr lang="en-GB" sz="800" i="1" dirty="0"/>
              <a:t>et al</a:t>
            </a:r>
            <a:r>
              <a:rPr lang="en-GB" sz="800" dirty="0"/>
              <a:t>. 2020</a:t>
            </a:r>
            <a:r>
              <a:rPr lang="en-GB" sz="800" baseline="30000" dirty="0"/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54709F-41D2-1762-FFDD-766528200447}"/>
              </a:ext>
            </a:extLst>
          </p:cNvPr>
          <p:cNvSpPr/>
          <p:nvPr/>
        </p:nvSpPr>
        <p:spPr>
          <a:xfrm>
            <a:off x="5708764" y="1634493"/>
            <a:ext cx="666255" cy="332024"/>
          </a:xfrm>
          <a:prstGeom prst="rect">
            <a:avLst/>
          </a:prstGeom>
          <a:solidFill>
            <a:srgbClr val="0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ANG II</a:t>
            </a:r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A39AD074-9A23-3FFB-9740-1D2149A0EF78}"/>
              </a:ext>
            </a:extLst>
          </p:cNvPr>
          <p:cNvCxnSpPr>
            <a:stCxn id="17" idx="1"/>
            <a:endCxn id="31" idx="0"/>
          </p:cNvCxnSpPr>
          <p:nvPr/>
        </p:nvCxnSpPr>
        <p:spPr>
          <a:xfrm rot="10800000" flipV="1">
            <a:off x="1882472" y="2287817"/>
            <a:ext cx="3826293" cy="37576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07A5F096-AC87-35AB-1B4B-6CA0635A42CC}"/>
              </a:ext>
            </a:extLst>
          </p:cNvPr>
          <p:cNvCxnSpPr>
            <a:cxnSpLocks/>
            <a:stCxn id="17" idx="3"/>
            <a:endCxn id="22" idx="0"/>
          </p:cNvCxnSpPr>
          <p:nvPr/>
        </p:nvCxnSpPr>
        <p:spPr>
          <a:xfrm>
            <a:off x="6375019" y="2287818"/>
            <a:ext cx="3831867" cy="37576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B6152CC6-BAF6-605F-3E44-3C7C2EE623EE}"/>
              </a:ext>
            </a:extLst>
          </p:cNvPr>
          <p:cNvCxnSpPr>
            <a:cxnSpLocks/>
            <a:stCxn id="17" idx="2"/>
            <a:endCxn id="30" idx="0"/>
          </p:cNvCxnSpPr>
          <p:nvPr/>
        </p:nvCxnSpPr>
        <p:spPr>
          <a:xfrm rot="5400000">
            <a:off x="5231052" y="1852745"/>
            <a:ext cx="237064" cy="138461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61E924E5-EA1C-26E6-BDB2-1B69A4065EA4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 rot="16200000" flipH="1">
            <a:off x="6618454" y="1849958"/>
            <a:ext cx="237064" cy="13901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0F2150E1-CF51-60B4-95BF-AAD6D3A92869}"/>
              </a:ext>
            </a:extLst>
          </p:cNvPr>
          <p:cNvCxnSpPr>
            <a:cxnSpLocks/>
            <a:stCxn id="30" idx="2"/>
            <a:endCxn id="32" idx="1"/>
          </p:cNvCxnSpPr>
          <p:nvPr/>
        </p:nvCxnSpPr>
        <p:spPr>
          <a:xfrm rot="16200000" flipH="1">
            <a:off x="4697552" y="2947308"/>
            <a:ext cx="277711" cy="35826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E88A15A9-2F3E-8131-8094-311B8283BC81}"/>
              </a:ext>
            </a:extLst>
          </p:cNvPr>
          <p:cNvCxnSpPr>
            <a:cxnSpLocks/>
            <a:stCxn id="21" idx="2"/>
            <a:endCxn id="32" idx="3"/>
          </p:cNvCxnSpPr>
          <p:nvPr/>
        </p:nvCxnSpPr>
        <p:spPr>
          <a:xfrm rot="5400000">
            <a:off x="7110955" y="2944169"/>
            <a:ext cx="277711" cy="364542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ED30882E-6B5A-AE3A-0653-AA295315363C}"/>
              </a:ext>
            </a:extLst>
          </p:cNvPr>
          <p:cNvCxnSpPr>
            <a:cxnSpLocks/>
            <a:stCxn id="22" idx="2"/>
            <a:endCxn id="32" idx="3"/>
          </p:cNvCxnSpPr>
          <p:nvPr/>
        </p:nvCxnSpPr>
        <p:spPr>
          <a:xfrm rot="5400000">
            <a:off x="8498358" y="1556767"/>
            <a:ext cx="277711" cy="313934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5302651C-7913-7F70-FB49-2EC2FD28C108}"/>
              </a:ext>
            </a:extLst>
          </p:cNvPr>
          <p:cNvCxnSpPr>
            <a:cxnSpLocks/>
            <a:stCxn id="31" idx="2"/>
            <a:endCxn id="32" idx="1"/>
          </p:cNvCxnSpPr>
          <p:nvPr/>
        </p:nvCxnSpPr>
        <p:spPr>
          <a:xfrm rot="16200000" flipH="1">
            <a:off x="3310150" y="1559906"/>
            <a:ext cx="277711" cy="313306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0E61CF6-8A4F-92B7-5EC0-7B3BA14E74CE}"/>
              </a:ext>
            </a:extLst>
          </p:cNvPr>
          <p:cNvCxnSpPr>
            <a:stCxn id="22" idx="2"/>
            <a:endCxn id="37" idx="0"/>
          </p:cNvCxnSpPr>
          <p:nvPr/>
        </p:nvCxnSpPr>
        <p:spPr>
          <a:xfrm flipH="1">
            <a:off x="10206885" y="2987585"/>
            <a:ext cx="1" cy="4681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BEF6E40-DC01-4834-BFDA-D3A0FDFDB890}"/>
              </a:ext>
            </a:extLst>
          </p:cNvPr>
          <p:cNvCxnSpPr>
            <a:cxnSpLocks/>
            <a:stCxn id="31" idx="2"/>
            <a:endCxn id="40" idx="0"/>
          </p:cNvCxnSpPr>
          <p:nvPr/>
        </p:nvCxnSpPr>
        <p:spPr>
          <a:xfrm>
            <a:off x="1882471" y="2987585"/>
            <a:ext cx="13006" cy="4732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5BDED1DD-AE3B-38BB-EBE9-09DD1A34D21E}"/>
              </a:ext>
            </a:extLst>
          </p:cNvPr>
          <p:cNvCxnSpPr>
            <a:cxnSpLocks/>
            <a:stCxn id="39" idx="2"/>
            <a:endCxn id="36" idx="3"/>
          </p:cNvCxnSpPr>
          <p:nvPr/>
        </p:nvCxnSpPr>
        <p:spPr>
          <a:xfrm rot="5400000">
            <a:off x="8743675" y="3991783"/>
            <a:ext cx="295401" cy="263172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C703D4C2-C2A6-420A-C0B6-1E3C926DC27D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10200605" y="3779708"/>
            <a:ext cx="6280" cy="4029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57120557-973B-E475-DA60-266410AE8F8E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10200605" y="4506698"/>
            <a:ext cx="6634" cy="373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AB65DAFB-56E0-10D6-24C1-DC7F12383FAC}"/>
              </a:ext>
            </a:extLst>
          </p:cNvPr>
          <p:cNvCxnSpPr>
            <a:cxnSpLocks/>
            <a:stCxn id="41" idx="2"/>
            <a:endCxn id="36" idx="1"/>
          </p:cNvCxnSpPr>
          <p:nvPr/>
        </p:nvCxnSpPr>
        <p:spPr>
          <a:xfrm rot="16200000" flipH="1">
            <a:off x="2839869" y="3786943"/>
            <a:ext cx="738717" cy="2598091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13D8D877-8A39-B2A5-583F-B3C700C718BC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539023" y="3427296"/>
            <a:ext cx="2641862" cy="190412"/>
          </a:xfrm>
          <a:prstGeom prst="bentConnector3">
            <a:avLst>
              <a:gd name="adj1" fmla="val 9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or: Elbow 165">
            <a:extLst>
              <a:ext uri="{FF2B5EF4-FFF2-40B4-BE49-F238E27FC236}">
                <a16:creationId xmlns:a16="http://schemas.microsoft.com/office/drawing/2014/main" id="{3D6C368D-4E3A-7E60-F52F-424B71FA3A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3307" y="3346530"/>
            <a:ext cx="2949716" cy="264491"/>
          </a:xfrm>
          <a:prstGeom prst="bentConnector3">
            <a:avLst>
              <a:gd name="adj1" fmla="val -10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3DE92F8-A635-33CB-FAAB-91C2D28EBB24}"/>
              </a:ext>
            </a:extLst>
          </p:cNvPr>
          <p:cNvSpPr/>
          <p:nvPr/>
        </p:nvSpPr>
        <p:spPr>
          <a:xfrm>
            <a:off x="5015539" y="3103296"/>
            <a:ext cx="2052000" cy="324000"/>
          </a:xfrm>
          <a:prstGeom prst="rect">
            <a:avLst/>
          </a:prstGeom>
          <a:solidFill>
            <a:schemeClr val="bg1">
              <a:lumMod val="8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Gene expression</a:t>
            </a:r>
          </a:p>
        </p:txBody>
      </p:sp>
      <p:cxnSp>
        <p:nvCxnSpPr>
          <p:cNvPr id="178" name="Connector: Elbow 177">
            <a:extLst>
              <a:ext uri="{FF2B5EF4-FFF2-40B4-BE49-F238E27FC236}">
                <a16:creationId xmlns:a16="http://schemas.microsoft.com/office/drawing/2014/main" id="{8A54362C-2F98-855A-1934-6F0F25C76B90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2563307" y="3776662"/>
            <a:ext cx="1732789" cy="6886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649F57D9-469F-1E65-3AC8-143FD246025B}"/>
              </a:ext>
            </a:extLst>
          </p:cNvPr>
          <p:cNvSpPr/>
          <p:nvPr/>
        </p:nvSpPr>
        <p:spPr>
          <a:xfrm>
            <a:off x="1882282" y="891654"/>
            <a:ext cx="8329613" cy="556353"/>
          </a:xfrm>
          <a:prstGeom prst="rect">
            <a:avLst/>
          </a:prstGeom>
          <a:solidFill>
            <a:schemeClr val="accent1">
              <a:alpha val="5000"/>
            </a:schemeClr>
          </a:solidFill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7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479A-37B4-044A-47AD-6BCA95A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505935" cy="495749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STUDIES SUGGEST ANG II HAS A PATHOPHYSIOLOGIC ROLE IN 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42866-588A-60E8-6E24-3B50009C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FB24-C711-C243-AE27-7153393D207C}" type="slidenum">
              <a:rPr lang="en-US" smtClean="0"/>
              <a:t>8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E670A02-DAA8-02B1-C4D1-715C5F99A7C8}"/>
              </a:ext>
            </a:extLst>
          </p:cNvPr>
          <p:cNvSpPr txBox="1">
            <a:spLocks/>
          </p:cNvSpPr>
          <p:nvPr/>
        </p:nvSpPr>
        <p:spPr>
          <a:xfrm>
            <a:off x="680640" y="1295177"/>
            <a:ext cx="3010380" cy="144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80"/>
              </a:lnSpc>
              <a:spcAft>
                <a:spcPts val="372"/>
              </a:spcAft>
              <a:buNone/>
            </a:pPr>
            <a:endParaRPr lang="en-GB" sz="1400" baseline="300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42111DC-8C62-64AF-28DD-9EE046694B26}"/>
                  </a:ext>
                </a:extLst>
              </p14:cNvPr>
              <p14:cNvContentPartPr/>
              <p14:nvPr/>
            </p14:nvContentPartPr>
            <p14:xfrm>
              <a:off x="2493402" y="1050904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42111DC-8C62-64AF-28DD-9EE046694B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4402" y="104190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B41EF1E-4114-5145-BDF0-89B303315FE1}"/>
              </a:ext>
            </a:extLst>
          </p:cNvPr>
          <p:cNvSpPr txBox="1">
            <a:spLocks/>
          </p:cNvSpPr>
          <p:nvPr/>
        </p:nvSpPr>
        <p:spPr>
          <a:xfrm>
            <a:off x="485887" y="5702760"/>
            <a:ext cx="9274802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</a:rPr>
              <a:t>*&gt;1g/day</a:t>
            </a:r>
          </a:p>
          <a:p>
            <a:r>
              <a:rPr lang="en-GB" sz="800" dirty="0">
                <a:solidFill>
                  <a:schemeClr val="tx1"/>
                </a:solidFill>
              </a:rPr>
              <a:t>ANG II, angiotensin II; AT</a:t>
            </a:r>
            <a:r>
              <a:rPr lang="en-GB" sz="800" baseline="-25000" dirty="0">
                <a:solidFill>
                  <a:schemeClr val="tx1"/>
                </a:solidFill>
              </a:rPr>
              <a:t>1</a:t>
            </a:r>
            <a:r>
              <a:rPr lang="en-GB" sz="800" dirty="0">
                <a:solidFill>
                  <a:schemeClr val="tx1"/>
                </a:solidFill>
              </a:rPr>
              <a:t>R, angiotensin II receptor type 1; </a:t>
            </a:r>
            <a:r>
              <a:rPr lang="en-US" sz="800" dirty="0">
                <a:solidFill>
                  <a:schemeClr val="tx1"/>
                </a:solidFill>
              </a:rPr>
              <a:t>IgA, immunoglobulin A;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IgAN, immunoglobulin A nephropathy</a:t>
            </a:r>
            <a:r>
              <a:rPr lang="en-US" sz="800" dirty="0"/>
              <a:t>; </a:t>
            </a:r>
            <a:r>
              <a:rPr lang="en-US" sz="800" dirty="0" err="1">
                <a:solidFill>
                  <a:schemeClr val="tx1"/>
                </a:solidFill>
              </a:rPr>
              <a:t>pIgA</a:t>
            </a:r>
            <a:r>
              <a:rPr lang="en-US" sz="800" dirty="0">
                <a:solidFill>
                  <a:schemeClr val="tx1"/>
                </a:solidFill>
              </a:rPr>
              <a:t>, polymeric immunoglobulin A</a:t>
            </a:r>
            <a:endParaRPr lang="en-GB" sz="800" dirty="0">
              <a:solidFill>
                <a:schemeClr val="tx1"/>
              </a:solidFill>
            </a:endParaRPr>
          </a:p>
          <a:p>
            <a:r>
              <a:rPr lang="en-GB" sz="800" b="1" dirty="0">
                <a:solidFill>
                  <a:schemeClr val="tx1"/>
                </a:solidFill>
              </a:rPr>
              <a:t>1</a:t>
            </a:r>
            <a:r>
              <a:rPr lang="en-GB" sz="800" dirty="0">
                <a:solidFill>
                  <a:schemeClr val="tx1"/>
                </a:solidFill>
              </a:rPr>
              <a:t>. Lai KN, </a:t>
            </a:r>
            <a:r>
              <a:rPr lang="en-GB" sz="800" i="1" dirty="0">
                <a:solidFill>
                  <a:schemeClr val="tx1"/>
                </a:solidFill>
              </a:rPr>
              <a:t>et al. J Am Soc Nephrol </a:t>
            </a:r>
            <a:r>
              <a:rPr lang="en-GB" sz="800" dirty="0">
                <a:solidFill>
                  <a:schemeClr val="tx1"/>
                </a:solidFill>
              </a:rPr>
              <a:t>2003;14:3127–37; </a:t>
            </a:r>
            <a:r>
              <a:rPr lang="en-GB" sz="800" b="1" dirty="0">
                <a:solidFill>
                  <a:schemeClr val="tx1"/>
                </a:solidFill>
              </a:rPr>
              <a:t>2. </a:t>
            </a:r>
            <a:r>
              <a:rPr lang="da-DK" sz="800" dirty="0">
                <a:solidFill>
                  <a:schemeClr val="tx1"/>
                </a:solidFill>
              </a:rPr>
              <a:t>Tamouza H, </a:t>
            </a:r>
            <a:r>
              <a:rPr lang="da-DK" sz="800" i="1" dirty="0">
                <a:solidFill>
                  <a:schemeClr val="tx1"/>
                </a:solidFill>
              </a:rPr>
              <a:t>et al. Kidney In</a:t>
            </a:r>
            <a:r>
              <a:rPr lang="da-DK" sz="800" dirty="0">
                <a:solidFill>
                  <a:schemeClr val="tx1"/>
                </a:solidFill>
              </a:rPr>
              <a:t>t 2012;82:1284–96; </a:t>
            </a:r>
            <a:r>
              <a:rPr lang="da-DK" sz="800" b="1" dirty="0">
                <a:solidFill>
                  <a:schemeClr val="tx1"/>
                </a:solidFill>
              </a:rPr>
              <a:t>3. </a:t>
            </a:r>
            <a:r>
              <a:rPr lang="fr-FR" sz="800" dirty="0">
                <a:solidFill>
                  <a:schemeClr val="tx1"/>
                </a:solidFill>
              </a:rPr>
              <a:t>Kobori, </a:t>
            </a:r>
            <a:r>
              <a:rPr lang="fr-FR" sz="800" i="1" dirty="0">
                <a:solidFill>
                  <a:schemeClr val="tx1"/>
                </a:solidFill>
              </a:rPr>
              <a:t>et al. Curr Pharm Des </a:t>
            </a:r>
            <a:r>
              <a:rPr lang="fr-FR" sz="800" dirty="0">
                <a:solidFill>
                  <a:schemeClr val="tx1"/>
                </a:solidFill>
              </a:rPr>
              <a:t>2013;19:3033–42; </a:t>
            </a:r>
            <a:r>
              <a:rPr lang="fr-FR" sz="800" b="1" dirty="0">
                <a:solidFill>
                  <a:schemeClr val="tx1"/>
                </a:solidFill>
              </a:rPr>
              <a:t>4. </a:t>
            </a:r>
            <a:r>
              <a:rPr lang="it-IT" sz="800" dirty="0">
                <a:solidFill>
                  <a:schemeClr val="tx1"/>
                </a:solidFill>
              </a:rPr>
              <a:t>Ye ZC, </a:t>
            </a:r>
            <a:r>
              <a:rPr lang="it-IT" sz="800" i="1" dirty="0">
                <a:solidFill>
                  <a:schemeClr val="tx1"/>
                </a:solidFill>
              </a:rPr>
              <a:t>et al. Clin Invest Med </a:t>
            </a:r>
            <a:r>
              <a:rPr lang="it-IT" sz="800" dirty="0">
                <a:solidFill>
                  <a:schemeClr val="tx1"/>
                </a:solidFill>
              </a:rPr>
              <a:t>2009;32:E20–7; </a:t>
            </a:r>
            <a:r>
              <a:rPr lang="it-IT" sz="800" b="1" dirty="0">
                <a:solidFill>
                  <a:schemeClr val="tx1"/>
                </a:solidFill>
              </a:rPr>
              <a:t>5</a:t>
            </a:r>
            <a:r>
              <a:rPr lang="it-IT" sz="800" dirty="0">
                <a:solidFill>
                  <a:schemeClr val="tx1"/>
                </a:solidFill>
              </a:rPr>
              <a:t>. Xing L, </a:t>
            </a:r>
            <a:r>
              <a:rPr lang="it-IT" sz="800" i="1" dirty="0">
                <a:solidFill>
                  <a:schemeClr val="tx1"/>
                </a:solidFill>
              </a:rPr>
              <a:t>et al. J Int Med Res </a:t>
            </a:r>
            <a:r>
              <a:rPr lang="it-IT" sz="800" dirty="0">
                <a:solidFill>
                  <a:schemeClr val="tx1"/>
                </a:solidFill>
              </a:rPr>
              <a:t>2019;47:5205–15.</a:t>
            </a:r>
            <a:endParaRPr lang="en-GB" sz="8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0F54FCF-5F8F-111E-640F-868E24D2C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440920"/>
              </p:ext>
            </p:extLst>
          </p:nvPr>
        </p:nvGraphicFramePr>
        <p:xfrm>
          <a:off x="2213318" y="1487580"/>
          <a:ext cx="7622350" cy="29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2350">
                  <a:extLst>
                    <a:ext uri="{9D8B030D-6E8A-4147-A177-3AD203B41FA5}">
                      <a16:colId xmlns:a16="http://schemas.microsoft.com/office/drawing/2014/main" val="46852706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 IgAN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42078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914400" lvl="2" indent="0">
                        <a:buNone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Purified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pIgA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induced the synthesis and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secretion </a:t>
                      </a:r>
                      <a:br>
                        <a:rPr lang="en-GB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of ANG II from human mesangial cells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in patients with IgAN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34171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914400" lvl="2" indent="0">
                        <a:buNone/>
                      </a:pPr>
                      <a:r>
                        <a:rPr kumimoji="0" lang="en-GB" sz="1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ANG II-mediated activation of </a:t>
                      </a:r>
                      <a:r>
                        <a:rPr kumimoji="0" lang="en-GB" sz="1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inflammatory pathways </a:t>
                      </a:r>
                      <a:r>
                        <a:rPr kumimoji="0" lang="en-GB" sz="1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in mesangial cells was present with </a:t>
                      </a:r>
                      <a:r>
                        <a:rPr kumimoji="0" lang="en-GB" sz="1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elevated proteinuria* </a:t>
                      </a:r>
                      <a:r>
                        <a:rPr kumimoji="0" lang="en-GB" sz="140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and blood pressure</a:t>
                      </a:r>
                      <a:r>
                        <a:rPr kumimoji="0" lang="en-GB" sz="140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2</a:t>
                      </a:r>
                      <a:endParaRPr kumimoji="0" lang="en-GB" sz="1400" i="0" u="none" strike="noStrike" kern="1200" cap="none" spc="0" normalizeH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720371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914400" lvl="2" indent="0">
                        <a:buNone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en-GB" sz="14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R inhibition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has been shown to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mitigate mesangial cell proliferation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partially reverse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podocyte damage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lower proteinuria,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and reduce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inflammation and fibrosis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in the glomerulus and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tubulointerstitial compartment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2,5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217916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rId11" action="ppaction://hlinksldjump"/>
            <a:extLst>
              <a:ext uri="{FF2B5EF4-FFF2-40B4-BE49-F238E27FC236}">
                <a16:creationId xmlns:a16="http://schemas.microsoft.com/office/drawing/2014/main" id="{F61FA089-E14E-5F41-42AB-83D3D893345C}"/>
              </a:ext>
            </a:extLst>
          </p:cNvPr>
          <p:cNvSpPr/>
          <p:nvPr/>
        </p:nvSpPr>
        <p:spPr>
          <a:xfrm>
            <a:off x="2213318" y="1868875"/>
            <a:ext cx="7622350" cy="2570705"/>
          </a:xfrm>
          <a:prstGeom prst="rect">
            <a:avLst/>
          </a:prstGeom>
          <a:noFill/>
          <a:ln w="34925">
            <a:gradFill>
              <a:gsLst>
                <a:gs pos="30000">
                  <a:srgbClr val="D2E0E0"/>
                </a:gs>
                <a:gs pos="0">
                  <a:srgbClr val="000000"/>
                </a:gs>
                <a:gs pos="1700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50000"/>
                  </a:schemeClr>
                </a:gs>
                <a:gs pos="83000">
                  <a:srgbClr val="0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CD0F7E-333D-6942-22AF-255E777AECF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339" y="2763498"/>
            <a:ext cx="546355" cy="546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67871C-EF92-5F60-503C-99C543635F3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1225" y="1988545"/>
            <a:ext cx="546355" cy="5463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BCC01B-4DF6-BD6E-C7CE-01D81B30D82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1225" y="3601539"/>
            <a:ext cx="546355" cy="5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5B2C3-61B3-8A1B-039A-38BDC3143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600" dirty="0"/>
              <a:t>ENDOTHELIN-1 AND </a:t>
            </a:r>
            <a:br>
              <a:rPr lang="en-GB" sz="3600" dirty="0"/>
            </a:br>
            <a:r>
              <a:rPr lang="en-GB" sz="3600" dirty="0"/>
              <a:t>ANGIOTENSIN II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ED316-BACB-C06A-CEE9-DD39F57FFA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000" dirty="0">
                <a:latin typeface="Montserrat" pitchFamily="2" charset="77"/>
              </a:rPr>
              <a:t>Endothelin-1 (ET-1) and Angiotensin II (ANG II) </a:t>
            </a:r>
            <a:br>
              <a:rPr lang="en-GB" sz="2000" dirty="0">
                <a:latin typeface="Montserrat" pitchFamily="2" charset="77"/>
              </a:rPr>
            </a:br>
            <a:r>
              <a:rPr lang="en-GB" sz="2000" dirty="0">
                <a:latin typeface="Montserrat" pitchFamily="2" charset="77"/>
              </a:rPr>
              <a:t>in IgA Nephropathy (IgAN)</a:t>
            </a:r>
          </a:p>
        </p:txBody>
      </p:sp>
    </p:spTree>
    <p:extLst>
      <p:ext uri="{BB962C8B-B14F-4D97-AF65-F5344CB8AC3E}">
        <p14:creationId xmlns:p14="http://schemas.microsoft.com/office/powerpoint/2010/main" val="403584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D3935"/>
      </a:dk1>
      <a:lt1>
        <a:srgbClr val="FFFFFF"/>
      </a:lt1>
      <a:dk2>
        <a:srgbClr val="3D3935"/>
      </a:dk2>
      <a:lt2>
        <a:srgbClr val="FFFFFF"/>
      </a:lt2>
      <a:accent1>
        <a:srgbClr val="007F7F"/>
      </a:accent1>
      <a:accent2>
        <a:srgbClr val="45126D"/>
      </a:accent2>
      <a:accent3>
        <a:srgbClr val="004040"/>
      </a:accent3>
      <a:accent4>
        <a:srgbClr val="E1E219"/>
      </a:accent4>
      <a:accent5>
        <a:srgbClr val="FFFFFF"/>
      </a:accent5>
      <a:accent6>
        <a:srgbClr val="FFFFFF"/>
      </a:accent6>
      <a:hlink>
        <a:srgbClr val="007F7F"/>
      </a:hlink>
      <a:folHlink>
        <a:srgbClr val="4512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</TotalTime>
  <Words>2119</Words>
  <Application>Microsoft Office PowerPoint</Application>
  <PresentationFormat>Widescreen</PresentationFormat>
  <Paragraphs>223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ET-1 HAS PATHOPHYSIOLOGIC EFFECTS ON KIDNEY FUNCTION1</vt:lpstr>
      <vt:lpstr>ET-1 HAS PATHOPHYSIOLOGIC EFFECTS ON KIDNEY FUNCTION IN IgA NEPHROPATHY (IgAN)</vt:lpstr>
      <vt:lpstr>STUDIES SUGGEST ET-1 HAS A PATHOPHYSIOLOGIC ROLE IN IgAN</vt:lpstr>
      <vt:lpstr>ANG II HAS PATHOPHYSIOLOGIC EFFECTS ON KIDNEY FUNCTION</vt:lpstr>
      <vt:lpstr>STUDIES SUGGEST ANG II HAS A PATHOPHYSIOLOGIC ROLE IN IgAN</vt:lpstr>
      <vt:lpstr>PowerPoint Presentation</vt:lpstr>
      <vt:lpstr>ET-1 AND ANG II INTERACT TO EXACERBATE KIDNEY INJURY</vt:lpstr>
      <vt:lpstr>PowerPoint Presentation</vt:lpstr>
      <vt:lpstr>ANG II AND ET-1 INTERACT IN A POSITIVE FEEDBACK LOOP</vt:lpstr>
      <vt:lpstr>PowerPoint Presentation</vt:lpstr>
      <vt:lpstr>PowerPoint Presentation</vt:lpstr>
      <vt:lpstr>ET-1 AND ANG II ACT IN TANDEM TO AMPLIFY DAMAGE  THROUGH MULTIPLE PATHOPHYSIOLOGIC PROCESSES</vt:lpstr>
      <vt:lpstr>TOGETHER ET-1 AND ANG II LEAD TO THE PROGRESSIVE LOSS  OF KIDNEY FUNCTION, AND ULTIMATELY KIDNEY FAILURE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Fox</dc:creator>
  <cp:lastModifiedBy>Sarah Murphy</cp:lastModifiedBy>
  <cp:revision>13</cp:revision>
  <dcterms:created xsi:type="dcterms:W3CDTF">2023-01-30T11:56:30Z</dcterms:created>
  <dcterms:modified xsi:type="dcterms:W3CDTF">2023-09-13T11:57:36Z</dcterms:modified>
</cp:coreProperties>
</file>